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315200" cy="10515600"/>
  <p:notesSz cx="6858000" cy="9144000"/>
  <p:embeddedFontLst>
    <p:embeddedFont>
      <p:font typeface="Alfa Slab One" panose="020B0604020202020204" charset="0"/>
      <p:regular r:id="rId8"/>
    </p:embeddedFont>
    <p:embeddedFont>
      <p:font typeface="Covered By Your Grace" panose="020B0604020202020204" charset="0"/>
      <p:regular r:id="rId9"/>
    </p:embeddedFont>
    <p:embeddedFont>
      <p:font typeface="Quicksand Light" panose="020B0604020202020204" charset="0"/>
      <p:regular r:id="rId10"/>
      <p:bold r:id="rId11"/>
    </p:embeddedFont>
    <p:embeddedFont>
      <p:font typeface="Permanent Marker" panose="020B0604020202020204" charset="0"/>
      <p:regular r:id="rId12"/>
    </p:embeddedFont>
    <p:embeddedFont>
      <p:font typeface="Quicksand" panose="020B0604020202020204" charset="0"/>
      <p:regular r:id="rId13"/>
      <p:bold r:id="rId14"/>
    </p:embeddedFont>
    <p:embeddedFont>
      <p:font typeface="Architects Daughter" panose="020B0604020202020204" charset="0"/>
      <p:regular r:id="rId15"/>
    </p:embeddedFont>
    <p:embeddedFont>
      <p:font typeface="Calibri" panose="020F0502020204030204" pitchFamily="34" charset="0"/>
      <p:regular r:id="rId16"/>
      <p:bold r:id="rId17"/>
      <p:italic r:id="rId18"/>
      <p:boldItalic r:id="rId19"/>
    </p:embeddedFont>
    <p:embeddedFont>
      <p:font typeface="Bitter" panose="020B0604020202020204" charset="0"/>
      <p:regular r:id="rId20"/>
      <p:bold r:id="rId21"/>
      <p:italic r:id="rId22"/>
    </p:embeddedFont>
    <p:embeddedFont>
      <p:font typeface="Chewy" panose="020B0604020202020204" charset="0"/>
      <p:regular r:id="rId23"/>
    </p:embeddedFont>
    <p:embeddedFont>
      <p:font typeface="Freckle Face" panose="020B0604020202020204" charset="0"/>
      <p:regular r:id="rId24"/>
    </p:embeddedFont>
    <p:embeddedFont>
      <p:font typeface="Boogaloo"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12">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43706D-0309-4490-A6B3-0D908A42BCD3}">
  <a:tblStyle styleId="{AD43706D-0309-4490-A6B3-0D908A42BCD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90C3CA-6E2E-4B3F-9A20-5D9EA45455E9}"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8401B1-12F1-4BCD-BA18-7B309C1A43E0}" styleName="Table_2">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4267FD9-DEB3-447B-99F2-7EE2874AAD60}"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2597" y="86"/>
      </p:cViewPr>
      <p:guideLst>
        <p:guide orient="horz" pos="3312"/>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36627" y="685800"/>
            <a:ext cx="2385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36788" y="685800"/>
            <a:ext cx="23844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339227c26_0_1:notes"/>
          <p:cNvSpPr>
            <a:spLocks noGrp="1" noRot="1" noChangeAspect="1"/>
          </p:cNvSpPr>
          <p:nvPr>
            <p:ph type="sldImg" idx="2"/>
          </p:nvPr>
        </p:nvSpPr>
        <p:spPr>
          <a:xfrm>
            <a:off x="2236788" y="685800"/>
            <a:ext cx="23844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339227c2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339227c26_1_3:notes"/>
          <p:cNvSpPr>
            <a:spLocks noGrp="1" noRot="1" noChangeAspect="1"/>
          </p:cNvSpPr>
          <p:nvPr>
            <p:ph type="sldImg" idx="2"/>
          </p:nvPr>
        </p:nvSpPr>
        <p:spPr>
          <a:xfrm>
            <a:off x="2236788" y="685800"/>
            <a:ext cx="23844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339227c2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339227c26_1_21:notes"/>
          <p:cNvSpPr>
            <a:spLocks noGrp="1" noRot="1" noChangeAspect="1"/>
          </p:cNvSpPr>
          <p:nvPr>
            <p:ph type="sldImg" idx="2"/>
          </p:nvPr>
        </p:nvSpPr>
        <p:spPr>
          <a:xfrm>
            <a:off x="2236788" y="685800"/>
            <a:ext cx="23844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339227c2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339227c26_1_27:notes"/>
          <p:cNvSpPr>
            <a:spLocks noGrp="1" noRot="1" noChangeAspect="1"/>
          </p:cNvSpPr>
          <p:nvPr>
            <p:ph type="sldImg" idx="2"/>
          </p:nvPr>
        </p:nvSpPr>
        <p:spPr>
          <a:xfrm>
            <a:off x="2236788" y="685800"/>
            <a:ext cx="23844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339227c2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9367" y="1522242"/>
            <a:ext cx="6816600" cy="419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49360" y="5794211"/>
            <a:ext cx="6816600" cy="162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49360" y="2261411"/>
            <a:ext cx="6816600" cy="40143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49360" y="6444549"/>
            <a:ext cx="6816600" cy="2659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49360" y="4397293"/>
            <a:ext cx="6816600" cy="172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49360" y="909829"/>
            <a:ext cx="6816600" cy="1170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49360" y="2356171"/>
            <a:ext cx="6816600" cy="6984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49360" y="909829"/>
            <a:ext cx="6816600" cy="1170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49360" y="2356171"/>
            <a:ext cx="3199800" cy="6984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865920" y="2356171"/>
            <a:ext cx="3199800" cy="6984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49360" y="909829"/>
            <a:ext cx="6816600" cy="1170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49360" y="1135893"/>
            <a:ext cx="2246400" cy="1545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49360" y="2840960"/>
            <a:ext cx="2246400" cy="6500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92200" y="920307"/>
            <a:ext cx="5094300" cy="8363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657600" y="-256"/>
            <a:ext cx="3657600" cy="1051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2400" y="2521158"/>
            <a:ext cx="3236100" cy="3030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2400" y="5730731"/>
            <a:ext cx="3236100" cy="252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951600" y="1480331"/>
            <a:ext cx="3069600" cy="75543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49360" y="8649176"/>
            <a:ext cx="4799100" cy="1237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777966" y="9533688"/>
            <a:ext cx="438900" cy="8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9360" y="909829"/>
            <a:ext cx="6816600" cy="1170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49360" y="2356171"/>
            <a:ext cx="6816600" cy="6984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777966" y="9533688"/>
            <a:ext cx="438900" cy="804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49300" y="432678"/>
            <a:ext cx="6816600" cy="5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latin typeface="Chewy"/>
                <a:ea typeface="Chewy"/>
                <a:cs typeface="Chewy"/>
                <a:sym typeface="Chewy"/>
              </a:rPr>
              <a:t>Cedar Hill Life School’s</a:t>
            </a:r>
            <a:endParaRPr sz="1400">
              <a:latin typeface="Chewy"/>
              <a:ea typeface="Chewy"/>
              <a:cs typeface="Chewy"/>
              <a:sym typeface="Chewy"/>
            </a:endParaRPr>
          </a:p>
          <a:p>
            <a:pPr marL="0" lvl="0" indent="0" algn="ctr" rtl="0">
              <a:spcBef>
                <a:spcPts val="0"/>
              </a:spcBef>
              <a:spcAft>
                <a:spcPts val="0"/>
              </a:spcAft>
              <a:buNone/>
            </a:pPr>
            <a:r>
              <a:rPr lang="en" sz="1400">
                <a:latin typeface="Chewy"/>
                <a:ea typeface="Chewy"/>
                <a:cs typeface="Chewy"/>
                <a:sym typeface="Chewy"/>
              </a:rPr>
              <a:t>4th Grade Science Fair</a:t>
            </a:r>
            <a:endParaRPr sz="1400">
              <a:latin typeface="Chewy"/>
              <a:ea typeface="Chewy"/>
              <a:cs typeface="Chewy"/>
              <a:sym typeface="Chewy"/>
            </a:endParaRPr>
          </a:p>
        </p:txBody>
      </p:sp>
      <p:sp>
        <p:nvSpPr>
          <p:cNvPr id="55" name="Google Shape;55;p13"/>
          <p:cNvSpPr txBox="1">
            <a:spLocks noGrp="1"/>
          </p:cNvSpPr>
          <p:nvPr>
            <p:ph type="subTitle" idx="1"/>
          </p:nvPr>
        </p:nvSpPr>
        <p:spPr>
          <a:xfrm>
            <a:off x="249300" y="1385200"/>
            <a:ext cx="6816600" cy="89400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 sz="1200">
                <a:solidFill>
                  <a:schemeClr val="dk1"/>
                </a:solidFill>
                <a:latin typeface="Bitter"/>
                <a:ea typeface="Bitter"/>
                <a:cs typeface="Bitter"/>
                <a:sym typeface="Bitter"/>
              </a:rPr>
              <a:t>Dear Parents and Students,</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It’s time for SCIENCE FAIR!! </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 Life School Cedar Hill is hosting another science fair. Enclosed is a schedule outlining due dates and important information regarding your child’s project. Ample time has been scheduled and work has been spread out, so students can complete the work at a comfortable pace. Please take a moment to review these with your child. </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This is a </a:t>
            </a:r>
            <a:r>
              <a:rPr lang="en" sz="1200" b="1">
                <a:solidFill>
                  <a:schemeClr val="dk1"/>
                </a:solidFill>
                <a:latin typeface="Bitter"/>
                <a:ea typeface="Bitter"/>
                <a:cs typeface="Bitter"/>
                <a:sym typeface="Bitter"/>
              </a:rPr>
              <a:t>major </a:t>
            </a:r>
            <a:r>
              <a:rPr lang="en" sz="1200">
                <a:solidFill>
                  <a:schemeClr val="dk1"/>
                </a:solidFill>
                <a:latin typeface="Bitter"/>
                <a:ea typeface="Bitter"/>
                <a:cs typeface="Bitter"/>
                <a:sym typeface="Bitter"/>
              </a:rPr>
              <a:t>project and will represent a </a:t>
            </a:r>
            <a:r>
              <a:rPr lang="en" sz="1200" b="1">
                <a:solidFill>
                  <a:schemeClr val="dk1"/>
                </a:solidFill>
                <a:latin typeface="Bitter"/>
                <a:ea typeface="Bitter"/>
                <a:cs typeface="Bitter"/>
                <a:sym typeface="Bitter"/>
              </a:rPr>
              <a:t>significant portion </a:t>
            </a:r>
            <a:r>
              <a:rPr lang="en" sz="1200">
                <a:solidFill>
                  <a:schemeClr val="dk1"/>
                </a:solidFill>
                <a:latin typeface="Bitter"/>
                <a:ea typeface="Bitter"/>
                <a:cs typeface="Bitter"/>
                <a:sym typeface="Bitter"/>
              </a:rPr>
              <a:t>of your child’s grade for the next grading period(s). The primary objective of this project is to have students approach a problem scientifically. This includes:	</a:t>
            </a:r>
            <a:endParaRPr sz="1200">
              <a:solidFill>
                <a:schemeClr val="dk1"/>
              </a:solidFill>
              <a:latin typeface="Bitter"/>
              <a:ea typeface="Bitter"/>
              <a:cs typeface="Bitter"/>
              <a:sym typeface="Bitter"/>
            </a:endParaRPr>
          </a:p>
          <a:p>
            <a:pPr marL="914400" lvl="0" indent="-304800" algn="l" rtl="0">
              <a:lnSpc>
                <a:spcPct val="107916"/>
              </a:lnSpc>
              <a:spcBef>
                <a:spcPts val="800"/>
              </a:spcBef>
              <a:spcAft>
                <a:spcPts val="0"/>
              </a:spcAft>
              <a:buClr>
                <a:schemeClr val="dk1"/>
              </a:buClr>
              <a:buSzPts val="1200"/>
              <a:buFont typeface="Bitter"/>
              <a:buChar char="●"/>
            </a:pPr>
            <a:r>
              <a:rPr lang="en" sz="1200">
                <a:solidFill>
                  <a:schemeClr val="dk1"/>
                </a:solidFill>
                <a:latin typeface="Bitter"/>
                <a:ea typeface="Bitter"/>
                <a:cs typeface="Bitter"/>
                <a:sym typeface="Bitter"/>
              </a:rPr>
              <a:t>Asking questions and forming hypotheses</a:t>
            </a:r>
            <a:endParaRPr sz="1200">
              <a:solidFill>
                <a:schemeClr val="dk1"/>
              </a:solidFill>
              <a:latin typeface="Bitter"/>
              <a:ea typeface="Bitter"/>
              <a:cs typeface="Bitter"/>
              <a:sym typeface="Bitter"/>
            </a:endParaRPr>
          </a:p>
          <a:p>
            <a:pPr marL="914400" lvl="0" indent="-304800" algn="l" rtl="0">
              <a:lnSpc>
                <a:spcPct val="107916"/>
              </a:lnSpc>
              <a:spcBef>
                <a:spcPts val="0"/>
              </a:spcBef>
              <a:spcAft>
                <a:spcPts val="0"/>
              </a:spcAft>
              <a:buClr>
                <a:schemeClr val="dk1"/>
              </a:buClr>
              <a:buSzPts val="1200"/>
              <a:buFont typeface="Bitter"/>
              <a:buChar char="●"/>
            </a:pPr>
            <a:r>
              <a:rPr lang="en" sz="1200">
                <a:solidFill>
                  <a:schemeClr val="dk1"/>
                </a:solidFill>
                <a:latin typeface="Bitter"/>
                <a:ea typeface="Bitter"/>
                <a:cs typeface="Bitter"/>
                <a:sym typeface="Bitter"/>
              </a:rPr>
              <a:t>Creating experiments to test those hypothesis</a:t>
            </a:r>
            <a:endParaRPr sz="1200">
              <a:solidFill>
                <a:schemeClr val="dk1"/>
              </a:solidFill>
              <a:latin typeface="Bitter"/>
              <a:ea typeface="Bitter"/>
              <a:cs typeface="Bitter"/>
              <a:sym typeface="Bitter"/>
            </a:endParaRPr>
          </a:p>
          <a:p>
            <a:pPr marL="914400" lvl="0" indent="-304800" algn="l" rtl="0">
              <a:lnSpc>
                <a:spcPct val="107916"/>
              </a:lnSpc>
              <a:spcBef>
                <a:spcPts val="0"/>
              </a:spcBef>
              <a:spcAft>
                <a:spcPts val="0"/>
              </a:spcAft>
              <a:buClr>
                <a:schemeClr val="dk1"/>
              </a:buClr>
              <a:buSzPts val="1200"/>
              <a:buFont typeface="Bitter"/>
              <a:buChar char="●"/>
            </a:pPr>
            <a:r>
              <a:rPr lang="en" sz="1200">
                <a:solidFill>
                  <a:schemeClr val="dk1"/>
                </a:solidFill>
                <a:latin typeface="Bitter"/>
                <a:ea typeface="Bitter"/>
                <a:cs typeface="Bitter"/>
                <a:sym typeface="Bitter"/>
              </a:rPr>
              <a:t>Organizing data and drawing conclusions</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The project must be </a:t>
            </a:r>
            <a:r>
              <a:rPr lang="en" sz="1200" b="1">
                <a:solidFill>
                  <a:schemeClr val="dk1"/>
                </a:solidFill>
                <a:latin typeface="Bitter"/>
                <a:ea typeface="Bitter"/>
                <a:cs typeface="Bitter"/>
                <a:sym typeface="Bitter"/>
              </a:rPr>
              <a:t>experimental </a:t>
            </a:r>
            <a:r>
              <a:rPr lang="en" sz="1200">
                <a:solidFill>
                  <a:schemeClr val="dk1"/>
                </a:solidFill>
                <a:latin typeface="Bitter"/>
                <a:ea typeface="Bitter"/>
                <a:cs typeface="Bitter"/>
                <a:sym typeface="Bitter"/>
              </a:rPr>
              <a:t>in nature as opposed to research oriented. In other words, students must do an  experiment to determine the answer to their question instead of just looking it up in a book. We encourage students to pick topics that they are genuinely interested in, since they will be working on these projects for the next several weeks.</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Project guidelines state that all work must be done by the students; however, assistance may be provided by teachers, parents, etc. It is very difficult to work alone without the exchange of ideas, so we encourage you to brainstorm with your child on different ideas and possible topics your child may want to pursue. </a:t>
            </a:r>
            <a:endParaRPr sz="1200">
              <a:solidFill>
                <a:schemeClr val="dk1"/>
              </a:solidFill>
              <a:latin typeface="Bitter"/>
              <a:ea typeface="Bitter"/>
              <a:cs typeface="Bitter"/>
              <a:sym typeface="Bitter"/>
            </a:endParaRPr>
          </a:p>
          <a:p>
            <a:pPr marL="0" lvl="0" indent="0" algn="l" rtl="0">
              <a:spcBef>
                <a:spcPts val="800"/>
              </a:spcBef>
              <a:spcAft>
                <a:spcPts val="0"/>
              </a:spcAft>
              <a:buClr>
                <a:schemeClr val="dk1"/>
              </a:buClr>
              <a:buSzPts val="1100"/>
              <a:buFont typeface="Arial"/>
              <a:buNone/>
            </a:pPr>
            <a:r>
              <a:rPr lang="en" sz="1100">
                <a:solidFill>
                  <a:schemeClr val="dk1"/>
                </a:solidFill>
                <a:latin typeface="Quicksand Light"/>
                <a:ea typeface="Quicksand Light"/>
                <a:cs typeface="Quicksand Light"/>
                <a:sym typeface="Quicksand Light"/>
              </a:rPr>
              <a:t>Our school science fair will be judged on </a:t>
            </a:r>
            <a:r>
              <a:rPr lang="en" sz="1100" b="1">
                <a:solidFill>
                  <a:schemeClr val="dk1"/>
                </a:solidFill>
                <a:latin typeface="Quicksand"/>
                <a:ea typeface="Quicksand"/>
                <a:cs typeface="Quicksand"/>
                <a:sym typeface="Quicksand"/>
              </a:rPr>
              <a:t>December 13, 2019</a:t>
            </a:r>
            <a:r>
              <a:rPr lang="en" sz="1100">
                <a:solidFill>
                  <a:schemeClr val="dk1"/>
                </a:solidFill>
                <a:latin typeface="Quicksand Light"/>
                <a:ea typeface="Quicksand Light"/>
                <a:cs typeface="Quicksand Light"/>
                <a:sym typeface="Quicksand Light"/>
              </a:rPr>
              <a:t>.  Projects are due on </a:t>
            </a:r>
            <a:r>
              <a:rPr lang="en" sz="1100" b="1">
                <a:solidFill>
                  <a:schemeClr val="dk1"/>
                </a:solidFill>
                <a:latin typeface="Quicksand"/>
                <a:ea typeface="Quicksand"/>
                <a:cs typeface="Quicksand"/>
                <a:sym typeface="Quicksand"/>
              </a:rPr>
              <a:t>December 2, 2019</a:t>
            </a:r>
            <a:r>
              <a:rPr lang="en" sz="1100">
                <a:solidFill>
                  <a:schemeClr val="dk1"/>
                </a:solidFill>
                <a:latin typeface="Quicksand Light"/>
                <a:ea typeface="Quicksand Light"/>
                <a:cs typeface="Quicksand Light"/>
                <a:sym typeface="Quicksand Light"/>
              </a:rPr>
              <a:t>  so they can be graded and judged by the teacher to proceed to LS campus judging.  Only the top 12 from each grade level will proceed. .  If your child places 1</a:t>
            </a:r>
            <a:r>
              <a:rPr lang="en" sz="1100" baseline="30000">
                <a:solidFill>
                  <a:schemeClr val="dk1"/>
                </a:solidFill>
                <a:latin typeface="Quicksand Light"/>
                <a:ea typeface="Quicksand Light"/>
                <a:cs typeface="Quicksand Light"/>
                <a:sym typeface="Quicksand Light"/>
              </a:rPr>
              <a:t>st</a:t>
            </a:r>
            <a:r>
              <a:rPr lang="en" sz="1100">
                <a:solidFill>
                  <a:schemeClr val="dk1"/>
                </a:solidFill>
                <a:latin typeface="Quicksand Light"/>
                <a:ea typeface="Quicksand Light"/>
                <a:cs typeface="Quicksand Light"/>
                <a:sym typeface="Quicksand Light"/>
              </a:rPr>
              <a:t>, 2</a:t>
            </a:r>
            <a:r>
              <a:rPr lang="en" sz="1100" baseline="30000">
                <a:solidFill>
                  <a:schemeClr val="dk1"/>
                </a:solidFill>
                <a:latin typeface="Quicksand Light"/>
                <a:ea typeface="Quicksand Light"/>
                <a:cs typeface="Quicksand Light"/>
                <a:sym typeface="Quicksand Light"/>
              </a:rPr>
              <a:t>nd</a:t>
            </a:r>
            <a:r>
              <a:rPr lang="en" sz="1100">
                <a:solidFill>
                  <a:schemeClr val="dk1"/>
                </a:solidFill>
                <a:latin typeface="Quicksand Light"/>
                <a:ea typeface="Quicksand Light"/>
                <a:cs typeface="Quicksand Light"/>
                <a:sym typeface="Quicksand Light"/>
              </a:rPr>
              <a:t>, or 3</a:t>
            </a:r>
            <a:r>
              <a:rPr lang="en" sz="1100" baseline="30000">
                <a:solidFill>
                  <a:schemeClr val="dk1"/>
                </a:solidFill>
                <a:latin typeface="Quicksand Light"/>
                <a:ea typeface="Quicksand Light"/>
                <a:cs typeface="Quicksand Light"/>
                <a:sym typeface="Quicksand Light"/>
              </a:rPr>
              <a:t>rd, </a:t>
            </a:r>
            <a:r>
              <a:rPr lang="en" sz="1100">
                <a:solidFill>
                  <a:schemeClr val="dk1"/>
                </a:solidFill>
                <a:latin typeface="Quicksand Light"/>
                <a:ea typeface="Quicksand Light"/>
                <a:cs typeface="Quicksand Light"/>
                <a:sym typeface="Quicksand Light"/>
              </a:rPr>
              <a:t>at the campus judging they  will advance to our DISTRICT SCIENCE FAIR on </a:t>
            </a:r>
            <a:r>
              <a:rPr lang="en" sz="1100" b="1">
                <a:solidFill>
                  <a:schemeClr val="dk1"/>
                </a:solidFill>
                <a:latin typeface="Quicksand"/>
                <a:ea typeface="Quicksand"/>
                <a:cs typeface="Quicksand"/>
                <a:sym typeface="Quicksand"/>
              </a:rPr>
              <a:t>February 7, 2020</a:t>
            </a:r>
            <a:r>
              <a:rPr lang="en" sz="1100">
                <a:solidFill>
                  <a:schemeClr val="dk1"/>
                </a:solidFill>
                <a:latin typeface="Quicksand Light"/>
                <a:ea typeface="Quicksand Light"/>
                <a:cs typeface="Quicksand Light"/>
                <a:sym typeface="Quicksand Light"/>
              </a:rPr>
              <a:t>.  All LIFE SCHOOL ELEMENTARY Campuses will be competing for district winners.  If your child places, I will keep their board until the district fair.  If your child does not advance, they may take their board home after all boards have been graded. </a:t>
            </a:r>
            <a:endParaRPr sz="1200">
              <a:solidFill>
                <a:schemeClr val="dk1"/>
              </a:solidFill>
              <a:latin typeface="Quicksand Light"/>
              <a:ea typeface="Quicksand Light"/>
              <a:cs typeface="Quicksand Light"/>
              <a:sym typeface="Quicksand Light"/>
            </a:endParaRPr>
          </a:p>
          <a:p>
            <a:pPr marL="0" lvl="0" indent="0" algn="l" rtl="0">
              <a:lnSpc>
                <a:spcPct val="107916"/>
              </a:lnSpc>
              <a:spcBef>
                <a:spcPts val="1200"/>
              </a:spcBef>
              <a:spcAft>
                <a:spcPts val="0"/>
              </a:spcAft>
              <a:buClr>
                <a:schemeClr val="dk1"/>
              </a:buClr>
              <a:buSzPts val="1100"/>
              <a:buFont typeface="Arial"/>
              <a:buNone/>
            </a:pPr>
            <a:r>
              <a:rPr lang="en" sz="1200">
                <a:solidFill>
                  <a:schemeClr val="dk1"/>
                </a:solidFill>
                <a:latin typeface="Bitter"/>
                <a:ea typeface="Bitter"/>
                <a:cs typeface="Bitter"/>
                <a:sym typeface="Bitter"/>
              </a:rPr>
              <a:t>I am looking forward to working with you to make this a valuable learning experience for your child. I appreciate your support on this important project. </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Sincerely,</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Mrs. Crawford</a:t>
            </a:r>
            <a:endParaRPr sz="1200">
              <a:solidFill>
                <a:schemeClr val="dk1"/>
              </a:solidFill>
              <a:latin typeface="Bitter"/>
              <a:ea typeface="Bitter"/>
              <a:cs typeface="Bitter"/>
              <a:sym typeface="Bitter"/>
            </a:endParaRPr>
          </a:p>
          <a:p>
            <a:pPr marL="0" lvl="0" indent="0" algn="l" rtl="0">
              <a:lnSpc>
                <a:spcPct val="107916"/>
              </a:lnSpc>
              <a:spcBef>
                <a:spcPts val="800"/>
              </a:spcBef>
              <a:spcAft>
                <a:spcPts val="0"/>
              </a:spcAft>
              <a:buClr>
                <a:schemeClr val="dk1"/>
              </a:buClr>
              <a:buSzPts val="1100"/>
              <a:buFont typeface="Arial"/>
              <a:buNone/>
            </a:pPr>
            <a:r>
              <a:rPr lang="en" sz="1200">
                <a:solidFill>
                  <a:schemeClr val="dk1"/>
                </a:solidFill>
                <a:latin typeface="Bitter"/>
                <a:ea typeface="Bitter"/>
                <a:cs typeface="Bitter"/>
                <a:sym typeface="Bitter"/>
              </a:rPr>
              <a:t>Email questions to lauren.crawford@lifeschools.net</a:t>
            </a:r>
            <a:endParaRPr sz="1200">
              <a:solidFill>
                <a:schemeClr val="dk1"/>
              </a:solidFill>
              <a:latin typeface="Bitter"/>
              <a:ea typeface="Bitter"/>
              <a:cs typeface="Bitter"/>
              <a:sym typeface="Bitter"/>
            </a:endParaRPr>
          </a:p>
          <a:p>
            <a:pPr marL="0" lvl="0" indent="0" algn="ctr" rtl="0">
              <a:spcBef>
                <a:spcPts val="800"/>
              </a:spcBef>
              <a:spcAft>
                <a:spcPts val="0"/>
              </a:spcAft>
              <a:buNone/>
            </a:pPr>
            <a:endParaRPr/>
          </a:p>
        </p:txBody>
      </p:sp>
      <p:pic>
        <p:nvPicPr>
          <p:cNvPr id="56" name="Google Shape;56;p13"/>
          <p:cNvPicPr preferRelativeResize="0"/>
          <p:nvPr/>
        </p:nvPicPr>
        <p:blipFill>
          <a:blip r:embed="rId3">
            <a:alphaModFix/>
          </a:blip>
          <a:stretch>
            <a:fillRect/>
          </a:stretch>
        </p:blipFill>
        <p:spPr>
          <a:xfrm>
            <a:off x="5862700" y="200025"/>
            <a:ext cx="928625" cy="92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aphicFrame>
        <p:nvGraphicFramePr>
          <p:cNvPr id="61" name="Google Shape;61;p14"/>
          <p:cNvGraphicFramePr/>
          <p:nvPr/>
        </p:nvGraphicFramePr>
        <p:xfrm>
          <a:off x="1858063" y="215700"/>
          <a:ext cx="3000000" cy="3000000"/>
        </p:xfrm>
        <a:graphic>
          <a:graphicData uri="http://schemas.openxmlformats.org/drawingml/2006/table">
            <a:tbl>
              <a:tblPr>
                <a:noFill/>
                <a:tableStyleId>{AD43706D-0309-4490-A6B3-0D908A42BCD3}</a:tableStyleId>
              </a:tblPr>
              <a:tblGrid>
                <a:gridCol w="2777775">
                  <a:extLst>
                    <a:ext uri="{9D8B030D-6E8A-4147-A177-3AD203B41FA5}">
                      <a16:colId xmlns:a16="http://schemas.microsoft.com/office/drawing/2014/main" val="20000"/>
                    </a:ext>
                  </a:extLst>
                </a:gridCol>
                <a:gridCol w="2511575">
                  <a:extLst>
                    <a:ext uri="{9D8B030D-6E8A-4147-A177-3AD203B41FA5}">
                      <a16:colId xmlns:a16="http://schemas.microsoft.com/office/drawing/2014/main" val="20001"/>
                    </a:ext>
                  </a:extLst>
                </a:gridCol>
              </a:tblGrid>
              <a:tr h="420175">
                <a:tc>
                  <a:txBody>
                    <a:bodyPr/>
                    <a:lstStyle/>
                    <a:p>
                      <a:pPr marL="0" lvl="0" indent="0" algn="ctr" rtl="0">
                        <a:lnSpc>
                          <a:spcPct val="115000"/>
                        </a:lnSpc>
                        <a:spcBef>
                          <a:spcPts val="0"/>
                        </a:spcBef>
                        <a:spcAft>
                          <a:spcPts val="0"/>
                        </a:spcAft>
                        <a:buNone/>
                      </a:pPr>
                      <a:r>
                        <a:rPr lang="en" sz="1100" b="1"/>
                        <a:t>Science Fair Elements</a:t>
                      </a:r>
                      <a:endParaRPr sz="1100"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t>Time Frame</a:t>
                      </a:r>
                      <a:endParaRPr sz="1100"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20175">
                <a:tc>
                  <a:txBody>
                    <a:bodyPr/>
                    <a:lstStyle/>
                    <a:p>
                      <a:pPr marL="0" lvl="0" indent="0" algn="l" rtl="0">
                        <a:lnSpc>
                          <a:spcPct val="115000"/>
                        </a:lnSpc>
                        <a:spcBef>
                          <a:spcPts val="0"/>
                        </a:spcBef>
                        <a:spcAft>
                          <a:spcPts val="0"/>
                        </a:spcAft>
                        <a:buNone/>
                      </a:pPr>
                      <a:r>
                        <a:rPr lang="en" sz="1100"/>
                        <a:t>Proposal and Problems</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October 14th </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0175">
                <a:tc>
                  <a:txBody>
                    <a:bodyPr/>
                    <a:lstStyle/>
                    <a:p>
                      <a:pPr marL="0" lvl="0" indent="0" algn="l" rtl="0">
                        <a:lnSpc>
                          <a:spcPct val="115000"/>
                        </a:lnSpc>
                        <a:spcBef>
                          <a:spcPts val="0"/>
                        </a:spcBef>
                        <a:spcAft>
                          <a:spcPts val="0"/>
                        </a:spcAft>
                        <a:buNone/>
                      </a:pPr>
                      <a:r>
                        <a:rPr lang="en" sz="1100"/>
                        <a:t>Title, Research, and Hypothesis</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October 17th-18th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0175">
                <a:tc>
                  <a:txBody>
                    <a:bodyPr/>
                    <a:lstStyle/>
                    <a:p>
                      <a:pPr marL="0" lvl="0" indent="0" algn="l" rtl="0">
                        <a:lnSpc>
                          <a:spcPct val="115000"/>
                        </a:lnSpc>
                        <a:spcBef>
                          <a:spcPts val="0"/>
                        </a:spcBef>
                        <a:spcAft>
                          <a:spcPts val="0"/>
                        </a:spcAft>
                        <a:buNone/>
                      </a:pPr>
                      <a:r>
                        <a:rPr lang="en" sz="1100"/>
                        <a:t>Materials and Procedures</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October 17th-18th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0175">
                <a:tc>
                  <a:txBody>
                    <a:bodyPr/>
                    <a:lstStyle/>
                    <a:p>
                      <a:pPr marL="0" lvl="0" indent="0" algn="l" rtl="0">
                        <a:lnSpc>
                          <a:spcPct val="115000"/>
                        </a:lnSpc>
                        <a:spcBef>
                          <a:spcPts val="0"/>
                        </a:spcBef>
                        <a:spcAft>
                          <a:spcPts val="0"/>
                        </a:spcAft>
                        <a:buNone/>
                      </a:pPr>
                      <a:r>
                        <a:rPr lang="en" sz="1100"/>
                        <a:t>Variable and Constants</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October 24th-25th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0175">
                <a:tc>
                  <a:txBody>
                    <a:bodyPr/>
                    <a:lstStyle/>
                    <a:p>
                      <a:pPr marL="0" lvl="0" indent="0" algn="l" rtl="0">
                        <a:lnSpc>
                          <a:spcPct val="115000"/>
                        </a:lnSpc>
                        <a:spcBef>
                          <a:spcPts val="0"/>
                        </a:spcBef>
                        <a:spcAft>
                          <a:spcPts val="0"/>
                        </a:spcAft>
                        <a:buNone/>
                      </a:pPr>
                      <a:r>
                        <a:rPr lang="en" sz="1100" b="1"/>
                        <a:t>Complete experiment at home</a:t>
                      </a:r>
                      <a:endParaRPr sz="1100"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October 25th- November 11th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0175">
                <a:tc>
                  <a:txBody>
                    <a:bodyPr/>
                    <a:lstStyle/>
                    <a:p>
                      <a:pPr marL="0" lvl="0" indent="0" algn="l" rtl="0">
                        <a:lnSpc>
                          <a:spcPct val="115000"/>
                        </a:lnSpc>
                        <a:spcBef>
                          <a:spcPts val="0"/>
                        </a:spcBef>
                        <a:spcAft>
                          <a:spcPts val="0"/>
                        </a:spcAft>
                        <a:buNone/>
                      </a:pPr>
                      <a:r>
                        <a:rPr lang="en" sz="1100"/>
                        <a:t>Data</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November 18th-19th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20175">
                <a:tc>
                  <a:txBody>
                    <a:bodyPr/>
                    <a:lstStyle/>
                    <a:p>
                      <a:pPr marL="0" lvl="0" indent="0" algn="l" rtl="0">
                        <a:lnSpc>
                          <a:spcPct val="115000"/>
                        </a:lnSpc>
                        <a:spcBef>
                          <a:spcPts val="0"/>
                        </a:spcBef>
                        <a:spcAft>
                          <a:spcPts val="0"/>
                        </a:spcAft>
                        <a:buNone/>
                      </a:pPr>
                      <a:r>
                        <a:rPr lang="en" sz="1100"/>
                        <a:t>Conclusion</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November 20th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20175">
                <a:tc>
                  <a:txBody>
                    <a:bodyPr/>
                    <a:lstStyle/>
                    <a:p>
                      <a:pPr marL="0" lvl="0" indent="0" algn="l" rtl="0">
                        <a:lnSpc>
                          <a:spcPct val="115000"/>
                        </a:lnSpc>
                        <a:spcBef>
                          <a:spcPts val="0"/>
                        </a:spcBef>
                        <a:spcAft>
                          <a:spcPts val="0"/>
                        </a:spcAft>
                        <a:buNone/>
                      </a:pPr>
                      <a:r>
                        <a:rPr lang="en" sz="1100" b="1"/>
                        <a:t>Build science fair board at home</a:t>
                      </a:r>
                      <a:endParaRPr sz="1100"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November 25th- 29th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20175">
                <a:tc>
                  <a:txBody>
                    <a:bodyPr/>
                    <a:lstStyle/>
                    <a:p>
                      <a:pPr marL="0" lvl="0" indent="0" algn="l" rtl="0">
                        <a:lnSpc>
                          <a:spcPct val="115000"/>
                        </a:lnSpc>
                        <a:spcBef>
                          <a:spcPts val="0"/>
                        </a:spcBef>
                        <a:spcAft>
                          <a:spcPts val="0"/>
                        </a:spcAft>
                        <a:buNone/>
                      </a:pPr>
                      <a:r>
                        <a:rPr lang="en" sz="1100"/>
                        <a:t>Science Fair Board DUE </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December 2nd</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20175">
                <a:tc>
                  <a:txBody>
                    <a:bodyPr/>
                    <a:lstStyle/>
                    <a:p>
                      <a:pPr marL="0" lvl="0" indent="0" algn="l" rtl="0">
                        <a:lnSpc>
                          <a:spcPct val="115000"/>
                        </a:lnSpc>
                        <a:spcBef>
                          <a:spcPts val="0"/>
                        </a:spcBef>
                        <a:spcAft>
                          <a:spcPts val="0"/>
                        </a:spcAft>
                        <a:buNone/>
                      </a:pPr>
                      <a:r>
                        <a:rPr lang="en" sz="1100"/>
                        <a:t>Class Presentation</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December 3</a:t>
                      </a:r>
                      <a:r>
                        <a:rPr lang="en" sz="1100" baseline="30000"/>
                        <a:t>rd</a:t>
                      </a:r>
                      <a:r>
                        <a:rPr lang="en" sz="1100"/>
                        <a:t> &amp; 4th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20175">
                <a:tc>
                  <a:txBody>
                    <a:bodyPr/>
                    <a:lstStyle/>
                    <a:p>
                      <a:pPr marL="0" lvl="0" indent="0" algn="l" rtl="0">
                        <a:lnSpc>
                          <a:spcPct val="115000"/>
                        </a:lnSpc>
                        <a:spcBef>
                          <a:spcPts val="0"/>
                        </a:spcBef>
                        <a:spcAft>
                          <a:spcPts val="0"/>
                        </a:spcAft>
                        <a:buNone/>
                      </a:pPr>
                      <a:r>
                        <a:rPr lang="en" sz="1100"/>
                        <a:t>Science Fair Judging </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t>December 13th</a:t>
                      </a:r>
                      <a:endParaRPr sz="11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62" name="Google Shape;62;p14"/>
          <p:cNvSpPr txBox="1"/>
          <p:nvPr/>
        </p:nvSpPr>
        <p:spPr>
          <a:xfrm rot="-5400000">
            <a:off x="-1900225" y="2762975"/>
            <a:ext cx="5705400" cy="7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800">
              <a:latin typeface="Permanent Marker"/>
              <a:ea typeface="Permanent Marker"/>
              <a:cs typeface="Permanent Marker"/>
              <a:sym typeface="Permanent Marker"/>
            </a:endParaRPr>
          </a:p>
        </p:txBody>
      </p:sp>
      <p:sp>
        <p:nvSpPr>
          <p:cNvPr id="63" name="Google Shape;63;p14"/>
          <p:cNvSpPr txBox="1"/>
          <p:nvPr/>
        </p:nvSpPr>
        <p:spPr>
          <a:xfrm>
            <a:off x="783150" y="5716375"/>
            <a:ext cx="6040800" cy="3973200"/>
          </a:xfrm>
          <a:prstGeom prst="rect">
            <a:avLst/>
          </a:prstGeom>
          <a:noFill/>
          <a:ln>
            <a:noFill/>
          </a:ln>
        </p:spPr>
        <p:txBody>
          <a:bodyPr spcFirstLastPara="1" wrap="square" lIns="91425" tIns="91425" rIns="91425" bIns="91425" anchor="ctr" anchorCtr="0">
            <a:noAutofit/>
          </a:bodyPr>
          <a:lstStyle/>
          <a:p>
            <a:pPr marL="0" lvl="0" indent="0" algn="l" rtl="0">
              <a:lnSpc>
                <a:spcPct val="107916"/>
              </a:lnSpc>
              <a:spcBef>
                <a:spcPts val="0"/>
              </a:spcBef>
              <a:spcAft>
                <a:spcPts val="0"/>
              </a:spcAft>
              <a:buNone/>
            </a:pPr>
            <a:r>
              <a:rPr lang="en" sz="1200" b="1" u="sng">
                <a:solidFill>
                  <a:schemeClr val="dk1"/>
                </a:solidFill>
                <a:latin typeface="Architects Daughter"/>
                <a:ea typeface="Architects Daughter"/>
                <a:cs typeface="Architects Daughter"/>
                <a:sym typeface="Architects Daughter"/>
              </a:rPr>
              <a:t>Science Fair Idea Checklist</a:t>
            </a:r>
            <a:endParaRPr sz="1200" b="1" u="sng">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80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Is my question a yes, no, or why question? If it is, then I need to change it to make it a testable question.</a:t>
            </a:r>
            <a:endParaRPr sz="1200" b="1" u="sng">
              <a:solidFill>
                <a:schemeClr val="dk1"/>
              </a:solidFill>
              <a:latin typeface="Architects Daughter"/>
              <a:ea typeface="Architects Daughter"/>
              <a:cs typeface="Architects Daughter"/>
              <a:sym typeface="Architects Daughter"/>
            </a:endParaRPr>
          </a:p>
          <a:p>
            <a:pPr marL="914400" lvl="0" indent="-457200" algn="l" rtl="0">
              <a:lnSpc>
                <a:spcPct val="107916"/>
              </a:lnSpc>
              <a:spcBef>
                <a:spcPts val="0"/>
              </a:spcBef>
              <a:spcAft>
                <a:spcPts val="0"/>
              </a:spcAft>
              <a:buNone/>
            </a:pPr>
            <a:endParaRPr sz="1200" b="1" u="sng">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Is my question a demonstration or an experiment? Remember a demonstration is just showing how something works. An experiment is running tests on something to find a conclusion. </a:t>
            </a:r>
            <a:endParaRPr sz="1200" b="1" u="sng">
              <a:solidFill>
                <a:schemeClr val="dk1"/>
              </a:solidFill>
              <a:latin typeface="Architects Daughter"/>
              <a:ea typeface="Architects Daughter"/>
              <a:cs typeface="Architects Daughter"/>
              <a:sym typeface="Architects Daughter"/>
            </a:endParaRPr>
          </a:p>
          <a:p>
            <a:pPr marL="914400" lvl="0" indent="-457200" algn="l" rtl="0">
              <a:lnSpc>
                <a:spcPct val="107916"/>
              </a:lnSpc>
              <a:spcBef>
                <a:spcPts val="0"/>
              </a:spcBef>
              <a:spcAft>
                <a:spcPts val="0"/>
              </a:spcAft>
              <a:buNone/>
            </a:pPr>
            <a:endParaRPr sz="1200" b="1" u="sng">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Do I have enough time to complete this experiment? I only have one month to complete my project.</a:t>
            </a:r>
            <a:endParaRPr sz="1200" b="1" u="sng">
              <a:solidFill>
                <a:schemeClr val="dk1"/>
              </a:solidFill>
              <a:latin typeface="Architects Daughter"/>
              <a:ea typeface="Architects Daughter"/>
              <a:cs typeface="Architects Daughter"/>
              <a:sym typeface="Architects Daughter"/>
            </a:endParaRPr>
          </a:p>
          <a:p>
            <a:pPr marL="0" lvl="0" indent="0" algn="l" rtl="0">
              <a:lnSpc>
                <a:spcPct val="107916"/>
              </a:lnSpc>
              <a:spcBef>
                <a:spcPts val="800"/>
              </a:spcBef>
              <a:spcAft>
                <a:spcPts val="0"/>
              </a:spcAft>
              <a:buNone/>
            </a:pPr>
            <a:r>
              <a:rPr lang="en" sz="1200" b="1" u="sng">
                <a:solidFill>
                  <a:schemeClr val="dk1"/>
                </a:solidFill>
                <a:latin typeface="Architects Daughter"/>
                <a:ea typeface="Architects Daughter"/>
                <a:cs typeface="Architects Daughter"/>
                <a:sym typeface="Architects Daughter"/>
              </a:rPr>
              <a:t>Required Science Fair Elements:</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80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Title</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Question/Problem</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Hypothesis</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Variable</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Constant</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Materials</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Procedures/Steps</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Data/Results</a:t>
            </a:r>
            <a:endParaRPr sz="1200">
              <a:solidFill>
                <a:schemeClr val="dk1"/>
              </a:solidFill>
              <a:latin typeface="Architects Daughter"/>
              <a:ea typeface="Architects Daughter"/>
              <a:cs typeface="Architects Daughter"/>
              <a:sym typeface="Architects Daughter"/>
            </a:endParaRPr>
          </a:p>
          <a:p>
            <a:pPr marL="914400" lvl="0" indent="-304800" algn="l" rtl="0">
              <a:lnSpc>
                <a:spcPct val="107916"/>
              </a:lnSpc>
              <a:spcBef>
                <a:spcPts val="0"/>
              </a:spcBef>
              <a:spcAft>
                <a:spcPts val="0"/>
              </a:spcAft>
              <a:buClr>
                <a:schemeClr val="dk1"/>
              </a:buClr>
              <a:buSzPts val="1200"/>
              <a:buFont typeface="Architects Daughter"/>
              <a:buChar char="-"/>
            </a:pPr>
            <a:r>
              <a:rPr lang="en" sz="1200">
                <a:solidFill>
                  <a:schemeClr val="dk1"/>
                </a:solidFill>
                <a:latin typeface="Architects Daughter"/>
                <a:ea typeface="Architects Daughter"/>
                <a:cs typeface="Architects Daughter"/>
                <a:sym typeface="Architects Daughter"/>
              </a:rPr>
              <a:t>Conclusion</a:t>
            </a:r>
            <a:endParaRPr sz="1200">
              <a:solidFill>
                <a:schemeClr val="dk1"/>
              </a:solidFill>
              <a:latin typeface="Architects Daughter"/>
              <a:ea typeface="Architects Daughter"/>
              <a:cs typeface="Architects Daughter"/>
              <a:sym typeface="Architects Daughter"/>
            </a:endParaRPr>
          </a:p>
        </p:txBody>
      </p:sp>
      <p:sp>
        <p:nvSpPr>
          <p:cNvPr id="64" name="Google Shape;64;p14"/>
          <p:cNvSpPr txBox="1"/>
          <p:nvPr/>
        </p:nvSpPr>
        <p:spPr>
          <a:xfrm>
            <a:off x="196925" y="540150"/>
            <a:ext cx="1511100" cy="43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Boogaloo"/>
                <a:ea typeface="Boogaloo"/>
                <a:cs typeface="Boogaloo"/>
                <a:sym typeface="Boogaloo"/>
              </a:rPr>
              <a:t>Most pieces of the science fair will be completed in class, unless noted on the schedule in bold. </a:t>
            </a:r>
            <a:endParaRPr sz="2400">
              <a:latin typeface="Boogaloo"/>
              <a:ea typeface="Boogaloo"/>
              <a:cs typeface="Boogaloo"/>
              <a:sym typeface="Boogalo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152400" y="152400"/>
            <a:ext cx="7038900" cy="987900"/>
          </a:xfrm>
          <a:prstGeom prst="rect">
            <a:avLst/>
          </a:prstGeom>
          <a:noFill/>
          <a:ln>
            <a:noFill/>
          </a:ln>
        </p:spPr>
        <p:txBody>
          <a:bodyPr spcFirstLastPara="1" wrap="square" lIns="91425" tIns="91425" rIns="91425" bIns="91425" anchor="ctr" anchorCtr="0">
            <a:noAutofit/>
          </a:bodyPr>
          <a:lstStyle/>
          <a:p>
            <a:pPr marL="0" lvl="0" indent="0" algn="ctr" rtl="0">
              <a:lnSpc>
                <a:spcPct val="107916"/>
              </a:lnSpc>
              <a:spcBef>
                <a:spcPts val="0"/>
              </a:spcBef>
              <a:spcAft>
                <a:spcPts val="800"/>
              </a:spcAft>
              <a:buNone/>
            </a:pPr>
            <a:r>
              <a:rPr lang="en" sz="1200" b="1" u="sng">
                <a:solidFill>
                  <a:schemeClr val="dk1"/>
                </a:solidFill>
                <a:latin typeface="Covered By Your Grace"/>
                <a:ea typeface="Covered By Your Grace"/>
                <a:cs typeface="Covered By Your Grace"/>
                <a:sym typeface="Covered By Your Grace"/>
              </a:rPr>
              <a:t>Science Board Layout:</a:t>
            </a:r>
            <a:r>
              <a:rPr lang="en" sz="1200">
                <a:solidFill>
                  <a:schemeClr val="dk1"/>
                </a:solidFill>
                <a:latin typeface="Covered By Your Grace"/>
                <a:ea typeface="Covered By Your Grace"/>
                <a:cs typeface="Covered By Your Grace"/>
                <a:sym typeface="Covered By Your Grace"/>
              </a:rPr>
              <a:t> Your board should look similar to this. </a:t>
            </a:r>
            <a:r>
              <a:rPr lang="en" sz="1200" b="1">
                <a:solidFill>
                  <a:schemeClr val="dk1"/>
                </a:solidFill>
                <a:latin typeface="Covered By Your Grace"/>
                <a:ea typeface="Covered By Your Grace"/>
                <a:cs typeface="Covered By Your Grace"/>
                <a:sym typeface="Covered By Your Grace"/>
              </a:rPr>
              <a:t>NO MATERIALS </a:t>
            </a:r>
            <a:r>
              <a:rPr lang="en" sz="1200">
                <a:solidFill>
                  <a:schemeClr val="dk1"/>
                </a:solidFill>
                <a:latin typeface="Covered By Your Grace"/>
                <a:ea typeface="Covered By Your Grace"/>
                <a:cs typeface="Covered By Your Grace"/>
                <a:sym typeface="Covered By Your Grace"/>
              </a:rPr>
              <a:t>will be needed for presentation, except the board. You may attach flat items or pictures to the board. Your face is not allowed to be in any pictures on the board.  It </a:t>
            </a:r>
            <a:r>
              <a:rPr lang="en" sz="1200" b="1">
                <a:solidFill>
                  <a:schemeClr val="dk1"/>
                </a:solidFill>
                <a:latin typeface="Covered By Your Grace"/>
                <a:ea typeface="Covered By Your Grace"/>
                <a:cs typeface="Covered By Your Grace"/>
                <a:sym typeface="Covered By Your Grace"/>
              </a:rPr>
              <a:t>MUST</a:t>
            </a:r>
            <a:r>
              <a:rPr lang="en" sz="1200">
                <a:solidFill>
                  <a:schemeClr val="dk1"/>
                </a:solidFill>
                <a:latin typeface="Covered By Your Grace"/>
                <a:ea typeface="Covered By Your Grace"/>
                <a:cs typeface="Covered By Your Grace"/>
                <a:sym typeface="Covered By Your Grace"/>
              </a:rPr>
              <a:t> be able to close, for storage purposes.</a:t>
            </a:r>
            <a:endParaRPr sz="1200">
              <a:solidFill>
                <a:schemeClr val="dk1"/>
              </a:solidFill>
              <a:latin typeface="Covered By Your Grace"/>
              <a:ea typeface="Covered By Your Grace"/>
              <a:cs typeface="Covered By Your Grace"/>
              <a:sym typeface="Covered By Your Grace"/>
            </a:endParaRPr>
          </a:p>
        </p:txBody>
      </p:sp>
      <p:graphicFrame>
        <p:nvGraphicFramePr>
          <p:cNvPr id="70" name="Google Shape;70;p15"/>
          <p:cNvGraphicFramePr/>
          <p:nvPr/>
        </p:nvGraphicFramePr>
        <p:xfrm>
          <a:off x="246025" y="1000125"/>
          <a:ext cx="3000000" cy="3000000"/>
        </p:xfrm>
        <a:graphic>
          <a:graphicData uri="http://schemas.openxmlformats.org/drawingml/2006/table">
            <a:tbl>
              <a:tblPr bandRow="1">
                <a:noFill/>
                <a:tableStyleId>{4C90C3CA-6E2E-4B3F-9A20-5D9EA45455E9}</a:tableStyleId>
              </a:tblPr>
              <a:tblGrid>
                <a:gridCol w="1768475">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gridCol w="17684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a:latin typeface="Calibri"/>
                          <a:ea typeface="Calibri"/>
                          <a:cs typeface="Calibri"/>
                          <a:sym typeface="Calibri"/>
                        </a:rPr>
                        <a:t>Problem:</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Hypothesis:</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Variables:</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Constant:</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Materials:</a:t>
                      </a:r>
                      <a:endParaRPr sz="1100">
                        <a:latin typeface="Calibri"/>
                        <a:ea typeface="Calibri"/>
                        <a:cs typeface="Calibri"/>
                        <a:sym typeface="Calibri"/>
                      </a:endParaRPr>
                    </a:p>
                  </a:txBody>
                  <a:tcPr marL="68575" marR="68575" marT="0" marB="0"/>
                </a:tc>
                <a:tc>
                  <a:txBody>
                    <a:bodyPr/>
                    <a:lstStyle/>
                    <a:p>
                      <a:pPr marL="0" lvl="0" indent="0" algn="ctr" rtl="0">
                        <a:spcBef>
                          <a:spcPts val="0"/>
                        </a:spcBef>
                        <a:spcAft>
                          <a:spcPts val="0"/>
                        </a:spcAft>
                        <a:buNone/>
                      </a:pPr>
                      <a:r>
                        <a:rPr lang="en" sz="1100">
                          <a:latin typeface="Calibri"/>
                          <a:ea typeface="Calibri"/>
                          <a:cs typeface="Calibri"/>
                          <a:sym typeface="Calibri"/>
                        </a:rPr>
                        <a:t>Title:</a:t>
                      </a: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r>
                        <a:rPr lang="en" sz="1100">
                          <a:latin typeface="Calibri"/>
                          <a:ea typeface="Calibri"/>
                          <a:cs typeface="Calibri"/>
                          <a:sym typeface="Calibri"/>
                        </a:rPr>
                        <a:t>Procedures:</a:t>
                      </a: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r>
                        <a:rPr lang="en" sz="1100">
                          <a:latin typeface="Calibri"/>
                          <a:ea typeface="Calibri"/>
                          <a:cs typeface="Calibri"/>
                          <a:sym typeface="Calibri"/>
                        </a:rPr>
                        <a:t>Pictures:</a:t>
                      </a:r>
                      <a:endParaRPr sz="11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100">
                          <a:latin typeface="Calibri"/>
                          <a:ea typeface="Calibri"/>
                          <a:cs typeface="Calibri"/>
                          <a:sym typeface="Calibri"/>
                        </a:rPr>
                        <a:t>Data:</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Conclusion:</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graphicFrame>
        <p:nvGraphicFramePr>
          <p:cNvPr id="71" name="Google Shape;71;p15"/>
          <p:cNvGraphicFramePr/>
          <p:nvPr/>
        </p:nvGraphicFramePr>
        <p:xfrm>
          <a:off x="203825" y="3611050"/>
          <a:ext cx="3000000" cy="3000000"/>
        </p:xfrm>
        <a:graphic>
          <a:graphicData uri="http://schemas.openxmlformats.org/drawingml/2006/table">
            <a:tbl>
              <a:tblPr bandRow="1" bandCol="1">
                <a:noFill/>
                <a:tableStyleId>{608401B1-12F1-4BCD-BA18-7B309C1A43E0}</a:tableStyleId>
              </a:tblPr>
              <a:tblGrid>
                <a:gridCol w="1134100">
                  <a:extLst>
                    <a:ext uri="{9D8B030D-6E8A-4147-A177-3AD203B41FA5}">
                      <a16:colId xmlns:a16="http://schemas.microsoft.com/office/drawing/2014/main" val="20000"/>
                    </a:ext>
                  </a:extLst>
                </a:gridCol>
                <a:gridCol w="1439550">
                  <a:extLst>
                    <a:ext uri="{9D8B030D-6E8A-4147-A177-3AD203B41FA5}">
                      <a16:colId xmlns:a16="http://schemas.microsoft.com/office/drawing/2014/main" val="20001"/>
                    </a:ext>
                  </a:extLst>
                </a:gridCol>
                <a:gridCol w="1598300">
                  <a:extLst>
                    <a:ext uri="{9D8B030D-6E8A-4147-A177-3AD203B41FA5}">
                      <a16:colId xmlns:a16="http://schemas.microsoft.com/office/drawing/2014/main" val="20002"/>
                    </a:ext>
                  </a:extLst>
                </a:gridCol>
                <a:gridCol w="1739275">
                  <a:extLst>
                    <a:ext uri="{9D8B030D-6E8A-4147-A177-3AD203B41FA5}">
                      <a16:colId xmlns:a16="http://schemas.microsoft.com/office/drawing/2014/main" val="20003"/>
                    </a:ext>
                  </a:extLst>
                </a:gridCol>
                <a:gridCol w="996325">
                  <a:extLst>
                    <a:ext uri="{9D8B030D-6E8A-4147-A177-3AD203B41FA5}">
                      <a16:colId xmlns:a16="http://schemas.microsoft.com/office/drawing/2014/main" val="20004"/>
                    </a:ext>
                  </a:extLst>
                </a:gridCol>
              </a:tblGrid>
              <a:tr h="172225">
                <a:tc>
                  <a:txBody>
                    <a:bodyPr/>
                    <a:lstStyle/>
                    <a:p>
                      <a:pPr marL="0" lvl="0" indent="0" algn="ctr" rtl="0">
                        <a:spcBef>
                          <a:spcPts val="0"/>
                        </a:spcBef>
                        <a:spcAft>
                          <a:spcPts val="0"/>
                        </a:spcAft>
                        <a:buNone/>
                      </a:pPr>
                      <a:r>
                        <a:rPr lang="en" sz="1000" b="1">
                          <a:latin typeface="Quicksand"/>
                          <a:ea typeface="Quicksand"/>
                          <a:cs typeface="Quicksand"/>
                          <a:sym typeface="Quicksand"/>
                        </a:rPr>
                        <a:t>Science Fair Elements</a:t>
                      </a:r>
                      <a:endParaRPr sz="1000">
                        <a:latin typeface="Quicksand"/>
                        <a:ea typeface="Quicksand"/>
                        <a:cs typeface="Quicksand"/>
                        <a:sym typeface="Quicksand"/>
                      </a:endParaRPr>
                    </a:p>
                  </a:txBody>
                  <a:tcPr marL="68575" marR="68575" marT="0" marB="0"/>
                </a:tc>
                <a:tc>
                  <a:txBody>
                    <a:bodyPr/>
                    <a:lstStyle/>
                    <a:p>
                      <a:pPr marL="0" lvl="0" indent="0" algn="ctr" rtl="0">
                        <a:spcBef>
                          <a:spcPts val="0"/>
                        </a:spcBef>
                        <a:spcAft>
                          <a:spcPts val="0"/>
                        </a:spcAft>
                        <a:buNone/>
                      </a:pPr>
                      <a:r>
                        <a:rPr lang="en" sz="1000" b="1">
                          <a:latin typeface="Quicksand"/>
                          <a:ea typeface="Quicksand"/>
                          <a:cs typeface="Quicksand"/>
                          <a:sym typeface="Quicksand"/>
                        </a:rPr>
                        <a:t>4 = 100</a:t>
                      </a:r>
                      <a:endParaRPr sz="1000">
                        <a:latin typeface="Quicksand"/>
                        <a:ea typeface="Quicksand"/>
                        <a:cs typeface="Quicksand"/>
                        <a:sym typeface="Quicksand"/>
                      </a:endParaRPr>
                    </a:p>
                  </a:txBody>
                  <a:tcPr marL="68575" marR="68575" marT="0" marB="0"/>
                </a:tc>
                <a:tc>
                  <a:txBody>
                    <a:bodyPr/>
                    <a:lstStyle/>
                    <a:p>
                      <a:pPr marL="0" lvl="0" indent="0" algn="ctr" rtl="0">
                        <a:spcBef>
                          <a:spcPts val="0"/>
                        </a:spcBef>
                        <a:spcAft>
                          <a:spcPts val="0"/>
                        </a:spcAft>
                        <a:buNone/>
                      </a:pPr>
                      <a:r>
                        <a:rPr lang="en" sz="1000" b="1">
                          <a:latin typeface="Quicksand"/>
                          <a:ea typeface="Quicksand"/>
                          <a:cs typeface="Quicksand"/>
                          <a:sym typeface="Quicksand"/>
                        </a:rPr>
                        <a:t>3 = 85</a:t>
                      </a:r>
                      <a:endParaRPr sz="1000">
                        <a:latin typeface="Quicksand"/>
                        <a:ea typeface="Quicksand"/>
                        <a:cs typeface="Quicksand"/>
                        <a:sym typeface="Quicksand"/>
                      </a:endParaRPr>
                    </a:p>
                  </a:txBody>
                  <a:tcPr marL="68575" marR="68575" marT="0" marB="0"/>
                </a:tc>
                <a:tc>
                  <a:txBody>
                    <a:bodyPr/>
                    <a:lstStyle/>
                    <a:p>
                      <a:pPr marL="0" lvl="0" indent="0" algn="ctr" rtl="0">
                        <a:spcBef>
                          <a:spcPts val="0"/>
                        </a:spcBef>
                        <a:spcAft>
                          <a:spcPts val="0"/>
                        </a:spcAft>
                        <a:buNone/>
                      </a:pPr>
                      <a:r>
                        <a:rPr lang="en" sz="1000" b="1">
                          <a:latin typeface="Quicksand"/>
                          <a:ea typeface="Quicksand"/>
                          <a:cs typeface="Quicksand"/>
                          <a:sym typeface="Quicksand"/>
                        </a:rPr>
                        <a:t>2 = 70</a:t>
                      </a:r>
                      <a:endParaRPr sz="1000">
                        <a:latin typeface="Quicksand"/>
                        <a:ea typeface="Quicksand"/>
                        <a:cs typeface="Quicksand"/>
                        <a:sym typeface="Quicksand"/>
                      </a:endParaRPr>
                    </a:p>
                  </a:txBody>
                  <a:tcPr marL="68575" marR="68575" marT="0" marB="0"/>
                </a:tc>
                <a:tc>
                  <a:txBody>
                    <a:bodyPr/>
                    <a:lstStyle/>
                    <a:p>
                      <a:pPr marL="0" lvl="0" indent="0" algn="ctr" rtl="0">
                        <a:spcBef>
                          <a:spcPts val="0"/>
                        </a:spcBef>
                        <a:spcAft>
                          <a:spcPts val="0"/>
                        </a:spcAft>
                        <a:buNone/>
                      </a:pPr>
                      <a:r>
                        <a:rPr lang="en" sz="1000" b="1">
                          <a:latin typeface="Quicksand"/>
                          <a:ea typeface="Quicksand"/>
                          <a:cs typeface="Quicksand"/>
                          <a:sym typeface="Quicksand"/>
                        </a:rPr>
                        <a:t>1 = 55</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0"/>
                  </a:ext>
                </a:extLst>
              </a:tr>
              <a:tr h="344450">
                <a:tc>
                  <a:txBody>
                    <a:bodyPr/>
                    <a:lstStyle/>
                    <a:p>
                      <a:pPr marL="0" lvl="0" indent="0" algn="l" rtl="0">
                        <a:spcBef>
                          <a:spcPts val="0"/>
                        </a:spcBef>
                        <a:spcAft>
                          <a:spcPts val="0"/>
                        </a:spcAft>
                        <a:buNone/>
                      </a:pPr>
                      <a:r>
                        <a:rPr lang="en" sz="1000" b="1">
                          <a:latin typeface="Quicksand"/>
                          <a:ea typeface="Quicksand"/>
                          <a:cs typeface="Quicksand"/>
                          <a:sym typeface="Quicksand"/>
                        </a:rPr>
                        <a:t>Science Fair Proposal</a:t>
                      </a:r>
                      <a:endParaRPr sz="1000" b="1">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Three possible questions you are interested in researching. </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Two possible questions you are interested in researching.</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One possible question you are interested in researching. </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1"/>
                  </a:ext>
                </a:extLst>
              </a:tr>
              <a:tr h="344450">
                <a:tc>
                  <a:txBody>
                    <a:bodyPr/>
                    <a:lstStyle/>
                    <a:p>
                      <a:pPr marL="0" lvl="0" indent="0" algn="l" rtl="0">
                        <a:spcBef>
                          <a:spcPts val="0"/>
                        </a:spcBef>
                        <a:spcAft>
                          <a:spcPts val="0"/>
                        </a:spcAft>
                        <a:buNone/>
                      </a:pPr>
                      <a:r>
                        <a:rPr lang="en" sz="1000" b="1">
                          <a:latin typeface="Quicksand"/>
                          <a:ea typeface="Quicksand"/>
                          <a:cs typeface="Quicksand"/>
                          <a:sym typeface="Quicksand"/>
                        </a:rPr>
                        <a:t>Problem</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problem is stated as a testable question with a question mark.</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problem is stated as a testable question without a question mark.</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problem is not stated as a testable question with a question mark.</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problem is not stated as a testable question.</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2"/>
                  </a:ext>
                </a:extLst>
              </a:tr>
              <a:tr h="258350">
                <a:tc>
                  <a:txBody>
                    <a:bodyPr/>
                    <a:lstStyle/>
                    <a:p>
                      <a:pPr marL="0" lvl="0" indent="0" algn="l" rtl="0">
                        <a:spcBef>
                          <a:spcPts val="0"/>
                        </a:spcBef>
                        <a:spcAft>
                          <a:spcPts val="0"/>
                        </a:spcAft>
                        <a:buNone/>
                      </a:pPr>
                      <a:r>
                        <a:rPr lang="en" sz="1000" b="1">
                          <a:latin typeface="Quicksand"/>
                          <a:ea typeface="Quicksand"/>
                          <a:cs typeface="Quicksand"/>
                          <a:sym typeface="Quicksand"/>
                        </a:rPr>
                        <a:t>Title</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title clearly states what the project is about.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title states what the topic projects is about.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title only tells me about the topic.</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title gives no details on the project.</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3"/>
                  </a:ext>
                </a:extLst>
              </a:tr>
              <a:tr h="1377825">
                <a:tc>
                  <a:txBody>
                    <a:bodyPr/>
                    <a:lstStyle/>
                    <a:p>
                      <a:pPr marL="0" lvl="0" indent="0" algn="l" rtl="0">
                        <a:spcBef>
                          <a:spcPts val="0"/>
                        </a:spcBef>
                        <a:spcAft>
                          <a:spcPts val="0"/>
                        </a:spcAft>
                        <a:buNone/>
                      </a:pPr>
                      <a:r>
                        <a:rPr lang="en" sz="1000" b="1">
                          <a:latin typeface="Quicksand"/>
                          <a:ea typeface="Quicksand"/>
                          <a:cs typeface="Quicksand"/>
                          <a:sym typeface="Quicksand"/>
                        </a:rPr>
                        <a:t>Research</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I researched my topic by using all 3 of the following:</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Library book</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Internet</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3. Talking to adults</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And</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I wrote at least 6 sentences about what I learned. </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I researched my topic by using 2 of the following:</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Library book</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Internet</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3. Talking to adults</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And</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I wrote at least 6 sentences about what I learned.</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I researched my topic by using 1 of the following:</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Library book</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Internet</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3. Talking to adults</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 And</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I wrote at least 6 sentences about what I learned.</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I researched my topic by using 1 of the following:</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Library book</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Internet</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3. Talking to adults</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And</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 I wrote less than 6 sentences about what I learned.</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4"/>
                  </a:ext>
                </a:extLst>
              </a:tr>
              <a:tr h="602800">
                <a:tc>
                  <a:txBody>
                    <a:bodyPr/>
                    <a:lstStyle/>
                    <a:p>
                      <a:pPr marL="0" lvl="0" indent="0" algn="l" rtl="0">
                        <a:spcBef>
                          <a:spcPts val="0"/>
                        </a:spcBef>
                        <a:spcAft>
                          <a:spcPts val="0"/>
                        </a:spcAft>
                        <a:buNone/>
                      </a:pPr>
                      <a:r>
                        <a:rPr lang="en" sz="1000" b="1">
                          <a:latin typeface="Quicksand"/>
                          <a:ea typeface="Quicksand"/>
                          <a:cs typeface="Quicksand"/>
                          <a:sym typeface="Quicksand"/>
                        </a:rPr>
                        <a:t>Hypothesis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hypothesis begins with I predict and gives me a reason based on the research.</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(I predict….because…)</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hypothesis does not begin with I predict.  It gives me a prediction based on the research.</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hypothesis begins with I predict.  It is not based on the research.</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hypothesis does not begin with I predict.  It is not based on the research.</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5"/>
                  </a:ext>
                </a:extLst>
              </a:tr>
              <a:tr h="258350">
                <a:tc>
                  <a:txBody>
                    <a:bodyPr/>
                    <a:lstStyle/>
                    <a:p>
                      <a:pPr marL="0" lvl="0" indent="0" algn="l" rtl="0">
                        <a:spcBef>
                          <a:spcPts val="0"/>
                        </a:spcBef>
                        <a:spcAft>
                          <a:spcPts val="0"/>
                        </a:spcAft>
                        <a:buNone/>
                      </a:pPr>
                      <a:r>
                        <a:rPr lang="en" sz="1000" b="1">
                          <a:latin typeface="Quicksand"/>
                          <a:ea typeface="Quicksand"/>
                          <a:cs typeface="Quicksand"/>
                          <a:sym typeface="Quicksand"/>
                        </a:rPr>
                        <a:t>Materials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All materials are clearly listed with the amounts needed.</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All materials are listed.</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1 material is missing.</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2 or more materials are not listed.</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6"/>
                  </a:ext>
                </a:extLst>
              </a:tr>
              <a:tr h="258350">
                <a:tc>
                  <a:txBody>
                    <a:bodyPr/>
                    <a:lstStyle/>
                    <a:p>
                      <a:pPr marL="0" lvl="0" indent="0" algn="l" rtl="0">
                        <a:spcBef>
                          <a:spcPts val="0"/>
                        </a:spcBef>
                        <a:spcAft>
                          <a:spcPts val="0"/>
                        </a:spcAft>
                        <a:buNone/>
                      </a:pPr>
                      <a:r>
                        <a:rPr lang="en" sz="1000" b="1">
                          <a:latin typeface="Quicksand"/>
                          <a:ea typeface="Quicksand"/>
                          <a:cs typeface="Quicksand"/>
                          <a:sym typeface="Quicksand"/>
                        </a:rPr>
                        <a:t>Procedures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All procedures are clearly explained and listed.  </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All procedures explained and listed.  </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1 procedure is not listed.  </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2 or more procedure are not listed.  </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7"/>
                  </a:ext>
                </a:extLst>
              </a:tr>
            </a:tbl>
          </a:graphicData>
        </a:graphic>
      </p:graphicFrame>
      <p:sp>
        <p:nvSpPr>
          <p:cNvPr id="72" name="Google Shape;72;p15"/>
          <p:cNvSpPr txBox="1"/>
          <p:nvPr/>
        </p:nvSpPr>
        <p:spPr>
          <a:xfrm>
            <a:off x="762000" y="76200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Times New Roman"/>
              <a:ea typeface="Times New Roman"/>
              <a:cs typeface="Times New Roman"/>
              <a:sym typeface="Times New Roman"/>
            </a:endParaRPr>
          </a:p>
          <a:p>
            <a:pPr marL="0" lvl="0" indent="0" algn="ctr" rtl="0">
              <a:spcBef>
                <a:spcPts val="0"/>
              </a:spcBef>
              <a:spcAft>
                <a:spcPts val="0"/>
              </a:spcAft>
              <a:buNone/>
            </a:pPr>
            <a:endParaRPr sz="1200">
              <a:latin typeface="Times New Roman"/>
              <a:ea typeface="Times New Roman"/>
              <a:cs typeface="Times New Roman"/>
              <a:sym typeface="Times New Roman"/>
            </a:endParaRPr>
          </a:p>
          <a:p>
            <a:pPr marL="0" lvl="0" indent="0" algn="ctr" rtl="0">
              <a:spcBef>
                <a:spcPts val="0"/>
              </a:spcBef>
              <a:spcAft>
                <a:spcPts val="0"/>
              </a:spcAft>
              <a:buNone/>
            </a:pPr>
            <a:endParaRPr sz="1200">
              <a:latin typeface="Times New Roman"/>
              <a:ea typeface="Times New Roman"/>
              <a:cs typeface="Times New Roman"/>
              <a:sym typeface="Times New Roman"/>
            </a:endParaRPr>
          </a:p>
          <a:p>
            <a:pPr marL="0" lvl="0" indent="0" algn="ctr" rtl="0">
              <a:spcBef>
                <a:spcPts val="0"/>
              </a:spcBef>
              <a:spcAft>
                <a:spcPts val="0"/>
              </a:spcAft>
              <a:buNone/>
            </a:pPr>
            <a:endParaRPr sz="1200">
              <a:latin typeface="Times New Roman"/>
              <a:ea typeface="Times New Roman"/>
              <a:cs typeface="Times New Roman"/>
              <a:sym typeface="Times New Roman"/>
            </a:endParaRPr>
          </a:p>
          <a:p>
            <a:pPr marL="0" lvl="0" indent="0" algn="ctr" rtl="0">
              <a:spcBef>
                <a:spcPts val="0"/>
              </a:spcBef>
              <a:spcAft>
                <a:spcPts val="0"/>
              </a:spcAft>
              <a:buNone/>
            </a:pPr>
            <a:r>
              <a:rPr lang="en" sz="1200" b="1">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
        <p:nvSpPr>
          <p:cNvPr id="73" name="Google Shape;73;p15"/>
          <p:cNvSpPr txBox="1"/>
          <p:nvPr/>
        </p:nvSpPr>
        <p:spPr>
          <a:xfrm>
            <a:off x="514375" y="3164875"/>
            <a:ext cx="5981700" cy="2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Alfa Slab One"/>
                <a:ea typeface="Alfa Slab One"/>
                <a:cs typeface="Alfa Slab One"/>
                <a:sym typeface="Alfa Slab One"/>
              </a:rPr>
              <a:t>Grading Rubric</a:t>
            </a:r>
            <a:endParaRPr sz="1200">
              <a:latin typeface="Alfa Slab One"/>
              <a:ea typeface="Alfa Slab One"/>
              <a:cs typeface="Alfa Slab One"/>
              <a:sym typeface="Alfa Slab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Google Shape;78;p16"/>
          <p:cNvGraphicFramePr/>
          <p:nvPr/>
        </p:nvGraphicFramePr>
        <p:xfrm>
          <a:off x="203825" y="286825"/>
          <a:ext cx="6907550" cy="8905875"/>
        </p:xfrm>
        <a:graphic>
          <a:graphicData uri="http://schemas.openxmlformats.org/drawingml/2006/table">
            <a:tbl>
              <a:tblPr bandRow="1" bandCol="1">
                <a:noFill/>
                <a:tableStyleId>{608401B1-12F1-4BCD-BA18-7B309C1A43E0}</a:tableStyleId>
              </a:tblPr>
              <a:tblGrid>
                <a:gridCol w="1134100">
                  <a:extLst>
                    <a:ext uri="{9D8B030D-6E8A-4147-A177-3AD203B41FA5}">
                      <a16:colId xmlns:a16="http://schemas.microsoft.com/office/drawing/2014/main" val="20000"/>
                    </a:ext>
                  </a:extLst>
                </a:gridCol>
                <a:gridCol w="1439550">
                  <a:extLst>
                    <a:ext uri="{9D8B030D-6E8A-4147-A177-3AD203B41FA5}">
                      <a16:colId xmlns:a16="http://schemas.microsoft.com/office/drawing/2014/main" val="20001"/>
                    </a:ext>
                  </a:extLst>
                </a:gridCol>
                <a:gridCol w="1598300">
                  <a:extLst>
                    <a:ext uri="{9D8B030D-6E8A-4147-A177-3AD203B41FA5}">
                      <a16:colId xmlns:a16="http://schemas.microsoft.com/office/drawing/2014/main" val="20002"/>
                    </a:ext>
                  </a:extLst>
                </a:gridCol>
                <a:gridCol w="1739275">
                  <a:extLst>
                    <a:ext uri="{9D8B030D-6E8A-4147-A177-3AD203B41FA5}">
                      <a16:colId xmlns:a16="http://schemas.microsoft.com/office/drawing/2014/main" val="20003"/>
                    </a:ext>
                  </a:extLst>
                </a:gridCol>
                <a:gridCol w="996325">
                  <a:extLst>
                    <a:ext uri="{9D8B030D-6E8A-4147-A177-3AD203B41FA5}">
                      <a16:colId xmlns:a16="http://schemas.microsoft.com/office/drawing/2014/main" val="20004"/>
                    </a:ext>
                  </a:extLst>
                </a:gridCol>
              </a:tblGrid>
              <a:tr h="888875">
                <a:tc>
                  <a:txBody>
                    <a:bodyPr/>
                    <a:lstStyle/>
                    <a:p>
                      <a:pPr marL="0" lvl="0" indent="0" algn="l" rtl="0">
                        <a:spcBef>
                          <a:spcPts val="0"/>
                        </a:spcBef>
                        <a:spcAft>
                          <a:spcPts val="0"/>
                        </a:spcAft>
                        <a:buNone/>
                      </a:pPr>
                      <a:r>
                        <a:rPr lang="en" sz="1000" b="1">
                          <a:latin typeface="Quicksand"/>
                          <a:ea typeface="Quicksand"/>
                          <a:cs typeface="Quicksand"/>
                          <a:sym typeface="Quicksand"/>
                        </a:rPr>
                        <a:t>Variable</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variable clearly states what is tested or changed in the experiment.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variable states what is tested or change in the experiment.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variable includes what is tested or change in the experiment, but it also includes items that are not variables.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variable does not state what is tested or change in the experiment.</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0"/>
                  </a:ext>
                </a:extLst>
              </a:tr>
              <a:tr h="888875">
                <a:tc>
                  <a:txBody>
                    <a:bodyPr/>
                    <a:lstStyle/>
                    <a:p>
                      <a:pPr marL="0" lvl="0" indent="0" algn="l" rtl="0">
                        <a:spcBef>
                          <a:spcPts val="0"/>
                        </a:spcBef>
                        <a:spcAft>
                          <a:spcPts val="0"/>
                        </a:spcAft>
                        <a:buNone/>
                      </a:pPr>
                      <a:r>
                        <a:rPr lang="en" sz="1000" b="1">
                          <a:latin typeface="Quicksand"/>
                          <a:ea typeface="Quicksand"/>
                          <a:cs typeface="Quicksand"/>
                          <a:sym typeface="Quicksand"/>
                        </a:rPr>
                        <a:t>Constant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constant clearly states what is not being changed in each trial.</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You are missing one constant.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You are missing two or more constants.  You have items listed that are not constants in the experiment.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constant does not state what is not being changed in each trial.</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1"/>
                  </a:ext>
                </a:extLst>
              </a:tr>
              <a:tr h="1925875">
                <a:tc>
                  <a:txBody>
                    <a:bodyPr/>
                    <a:lstStyle/>
                    <a:p>
                      <a:pPr marL="0" lvl="0" indent="0" algn="l" rtl="0">
                        <a:spcBef>
                          <a:spcPts val="0"/>
                        </a:spcBef>
                        <a:spcAft>
                          <a:spcPts val="0"/>
                        </a:spcAft>
                        <a:buNone/>
                      </a:pPr>
                      <a:r>
                        <a:rPr lang="en" sz="1000" b="1">
                          <a:latin typeface="Quicksand"/>
                          <a:ea typeface="Quicksand"/>
                          <a:cs typeface="Quicksand"/>
                          <a:sym typeface="Quicksand"/>
                        </a:rPr>
                        <a:t>Data/Results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data and results are </a:t>
                      </a:r>
                      <a:r>
                        <a:rPr lang="en" sz="1000" b="1">
                          <a:latin typeface="Quicksand"/>
                          <a:ea typeface="Quicksand"/>
                          <a:cs typeface="Quicksand"/>
                          <a:sym typeface="Quicksand"/>
                        </a:rPr>
                        <a:t>clearly </a:t>
                      </a:r>
                      <a:r>
                        <a:rPr lang="en" sz="1000">
                          <a:latin typeface="Quicksand"/>
                          <a:ea typeface="Quicksand"/>
                          <a:cs typeface="Quicksand"/>
                          <a:sym typeface="Quicksand"/>
                        </a:rPr>
                        <a:t>organized as follows:</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Chart or</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Graph</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b="1">
                          <a:latin typeface="Quicksand"/>
                          <a:ea typeface="Quicksand"/>
                          <a:cs typeface="Quicksand"/>
                          <a:sym typeface="Quicksand"/>
                        </a:rPr>
                        <a:t>Cleary</a:t>
                      </a:r>
                      <a:r>
                        <a:rPr lang="en" sz="1000">
                          <a:latin typeface="Quicksand"/>
                          <a:ea typeface="Quicksand"/>
                          <a:cs typeface="Quicksand"/>
                          <a:sym typeface="Quicksand"/>
                        </a:rPr>
                        <a:t> organized means that each column, row, and axis should have a title or label.  All numbers should be labeled with their units.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data and results are organized as follows:</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Chart or</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Graph</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Missing titles or labels on the columns, rows, or axis.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1 to 2 pieces of data and/or results are not organized as follows:</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Chart or</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Graph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Missing titles or labels on the columns, rows, or axis.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3 or more pieces of data and/or results are not organized as follows:</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1. Chart or</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2. Graph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Missing titles or labels on the columns, rows, or axis.</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2"/>
                  </a:ext>
                </a:extLst>
              </a:tr>
              <a:tr h="2537300">
                <a:tc>
                  <a:txBody>
                    <a:bodyPr/>
                    <a:lstStyle/>
                    <a:p>
                      <a:pPr marL="0" lvl="0" indent="0" algn="l" rtl="0">
                        <a:spcBef>
                          <a:spcPts val="0"/>
                        </a:spcBef>
                        <a:spcAft>
                          <a:spcPts val="0"/>
                        </a:spcAft>
                        <a:buNone/>
                      </a:pPr>
                      <a:r>
                        <a:rPr lang="en" sz="1000" b="1">
                          <a:latin typeface="Quicksand"/>
                          <a:ea typeface="Quicksand"/>
                          <a:cs typeface="Quicksand"/>
                          <a:sym typeface="Quicksand"/>
                        </a:rPr>
                        <a:t>Conclusion</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conclusion includes at least 8 sentences.  The first sentence will tell me if the hypothesis is correct or incorrect.  </a:t>
                      </a:r>
                      <a:r>
                        <a:rPr lang="en" sz="1000" b="1" u="sng">
                          <a:latin typeface="Quicksand"/>
                          <a:ea typeface="Quicksand"/>
                          <a:cs typeface="Quicksand"/>
                          <a:sym typeface="Quicksand"/>
                        </a:rPr>
                        <a:t>Your answer should be justified with evidence from your results</a:t>
                      </a:r>
                      <a:r>
                        <a:rPr lang="en" sz="1000">
                          <a:latin typeface="Quicksand"/>
                          <a:ea typeface="Quicksand"/>
                          <a:cs typeface="Quicksand"/>
                          <a:sym typeface="Quicksand"/>
                        </a:rPr>
                        <a:t>.  In addition, the conclusion will explain what was learned from the experiment, and what was learned from the research.</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conclusion includes at least 7-6 sentences. The first sentence will tell me if the hypothesis is correct or incorrect.  </a:t>
                      </a:r>
                      <a:r>
                        <a:rPr lang="en" sz="1000" b="1" u="sng">
                          <a:latin typeface="Quicksand"/>
                          <a:ea typeface="Quicksand"/>
                          <a:cs typeface="Quicksand"/>
                          <a:sym typeface="Quicksand"/>
                        </a:rPr>
                        <a:t>Your answer should be justified with evidence from your results.</a:t>
                      </a:r>
                      <a:r>
                        <a:rPr lang="en" sz="1000">
                          <a:latin typeface="Quicksand"/>
                          <a:ea typeface="Quicksand"/>
                          <a:cs typeface="Quicksand"/>
                          <a:sym typeface="Quicksand"/>
                        </a:rPr>
                        <a:t>  In addition, the conclusion will explain what was learned from the experiment, and what was learned from the research.</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conclusion includes at least 5 sentences.  The first sentence will tell me if the hypothesis is correct or incorrect.  </a:t>
                      </a:r>
                      <a:r>
                        <a:rPr lang="en" sz="1000" b="1" u="sng">
                          <a:latin typeface="Quicksand"/>
                          <a:ea typeface="Quicksand"/>
                          <a:cs typeface="Quicksand"/>
                          <a:sym typeface="Quicksand"/>
                        </a:rPr>
                        <a:t>Your answer should be justified with evidence from your results.  </a:t>
                      </a:r>
                      <a:r>
                        <a:rPr lang="en" sz="1000">
                          <a:latin typeface="Quicksand"/>
                          <a:ea typeface="Quicksand"/>
                          <a:cs typeface="Quicksand"/>
                          <a:sym typeface="Quicksand"/>
                        </a:rPr>
                        <a:t>In addition, the conclusion will explain what was learned from the experiment, and what was learned from the research.</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The conclusion includes 4 or less sentences. The first sentence will tell me if the hypothesis is correct or incorrect.  </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3"/>
                  </a:ext>
                </a:extLst>
              </a:tr>
              <a:tr h="1925875">
                <a:tc>
                  <a:txBody>
                    <a:bodyPr/>
                    <a:lstStyle/>
                    <a:p>
                      <a:pPr marL="0" lvl="0" indent="0" algn="l" rtl="0">
                        <a:spcBef>
                          <a:spcPts val="0"/>
                        </a:spcBef>
                        <a:spcAft>
                          <a:spcPts val="0"/>
                        </a:spcAft>
                        <a:buNone/>
                      </a:pPr>
                      <a:r>
                        <a:rPr lang="en" sz="1000" b="1">
                          <a:latin typeface="Quicksand"/>
                          <a:ea typeface="Quicksand"/>
                          <a:cs typeface="Quicksand"/>
                          <a:sym typeface="Quicksand"/>
                        </a:rPr>
                        <a:t>Effort</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All parts of the science fair project are typed.  Each component is glued neatly on the board.  There are less than 4 grammatical errors.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7-8 parts of the science fair project are typed.  1 component is not glued neatly on the board.  There are there 4- 5 grammatical errors.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4-6 parts of the science fair project are typed.  2 components are not glued neatly on the board.  There are there 6 - 7 grammatical errors.</a:t>
                      </a: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r>
                        <a:rPr lang="en" sz="1000">
                          <a:latin typeface="Quicksand"/>
                          <a:ea typeface="Quicksand"/>
                          <a:cs typeface="Quicksand"/>
                          <a:sym typeface="Quicksand"/>
                        </a:rPr>
                        <a:t>Less than 4 parts of the science fair project are typed.  3 components are not glued neatly on the board.  There are there more than 7 grammatical errors.</a:t>
                      </a: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4"/>
                  </a:ext>
                </a:extLst>
              </a:tr>
              <a:tr h="577375">
                <a:tc>
                  <a:txBody>
                    <a:bodyPr/>
                    <a:lstStyle/>
                    <a:p>
                      <a:pPr marL="0" lvl="0" indent="0" algn="l" rtl="0">
                        <a:spcBef>
                          <a:spcPts val="0"/>
                        </a:spcBef>
                        <a:spcAft>
                          <a:spcPts val="0"/>
                        </a:spcAft>
                        <a:buNone/>
                      </a:pP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endParaRPr sz="1000">
                        <a:latin typeface="Quicksand"/>
                        <a:ea typeface="Quicksand"/>
                        <a:cs typeface="Quicksand"/>
                        <a:sym typeface="Quicksand"/>
                      </a:endParaRPr>
                    </a:p>
                  </a:txBody>
                  <a:tcPr marL="68575" marR="68575" marT="0" marB="0"/>
                </a:tc>
                <a:tc>
                  <a:txBody>
                    <a:bodyPr/>
                    <a:lstStyle/>
                    <a:p>
                      <a:pPr marL="0" lvl="0" indent="0" algn="l" rtl="0">
                        <a:spcBef>
                          <a:spcPts val="0"/>
                        </a:spcBef>
                        <a:spcAft>
                          <a:spcPts val="0"/>
                        </a:spcAft>
                        <a:buNone/>
                      </a:pPr>
                      <a:endParaRPr sz="1000">
                        <a:latin typeface="Quicksand"/>
                        <a:ea typeface="Quicksand"/>
                        <a:cs typeface="Quicksand"/>
                        <a:sym typeface="Quicksand"/>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0" y="128525"/>
            <a:ext cx="7229400" cy="10220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solidFill>
                  <a:schemeClr val="dk1"/>
                </a:solidFill>
                <a:latin typeface="Freckle Face"/>
                <a:ea typeface="Freckle Face"/>
                <a:cs typeface="Freckle Face"/>
                <a:sym typeface="Freckle Face"/>
              </a:rPr>
              <a:t>SCIENCE FAIR IDEAS -   This sheet is DUE Monday, October </a:t>
            </a:r>
            <a:endParaRPr b="1">
              <a:solidFill>
                <a:schemeClr val="dk1"/>
              </a:solidFill>
              <a:latin typeface="Freckle Face"/>
              <a:ea typeface="Freckle Face"/>
              <a:cs typeface="Freckle Face"/>
              <a:sym typeface="Freckle Face"/>
            </a:endParaRPr>
          </a:p>
          <a:p>
            <a:pPr marL="0" lvl="0" indent="0" algn="l" rtl="0">
              <a:lnSpc>
                <a:spcPct val="115000"/>
              </a:lnSpc>
              <a:spcBef>
                <a:spcPts val="0"/>
              </a:spcBef>
              <a:spcAft>
                <a:spcPts val="0"/>
              </a:spcAft>
              <a:buNone/>
            </a:pPr>
            <a:r>
              <a:rPr lang="en">
                <a:solidFill>
                  <a:schemeClr val="dk1"/>
                </a:solidFill>
              </a:rPr>
              <a:t>Name: ______________________________________  Homeroom Teacher: _________</a:t>
            </a:r>
            <a:endParaRPr>
              <a:solidFill>
                <a:schemeClr val="dk1"/>
              </a:solidFill>
            </a:endParaRPr>
          </a:p>
          <a:p>
            <a:pPr marL="0" lvl="0" indent="0" algn="l" rtl="0">
              <a:spcBef>
                <a:spcPts val="0"/>
              </a:spcBef>
              <a:spcAft>
                <a:spcPts val="0"/>
              </a:spcAft>
              <a:buNone/>
            </a:pPr>
            <a:r>
              <a:rPr lang="en" b="1" u="sng">
                <a:solidFill>
                  <a:schemeClr val="dk1"/>
                </a:solidFill>
              </a:rPr>
              <a:t>Idea #1:</a:t>
            </a:r>
            <a:endParaRPr b="1" u="sng">
              <a:solidFill>
                <a:schemeClr val="dk1"/>
              </a:solidFill>
            </a:endParaRPr>
          </a:p>
          <a:p>
            <a:pPr marL="0" lvl="0" indent="0" algn="l" rtl="0">
              <a:spcBef>
                <a:spcPts val="0"/>
              </a:spcBef>
              <a:spcAft>
                <a:spcPts val="0"/>
              </a:spcAft>
              <a:buNone/>
            </a:pPr>
            <a:r>
              <a:rPr lang="en">
                <a:solidFill>
                  <a:schemeClr val="dk1"/>
                </a:solidFill>
              </a:rPr>
              <a:t>Title: 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Testable Question: 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Hypothesis:  (What you think is going to happen and </a:t>
            </a:r>
            <a:r>
              <a:rPr lang="en" b="1">
                <a:solidFill>
                  <a:schemeClr val="dk1"/>
                </a:solidFill>
              </a:rPr>
              <a:t>why</a:t>
            </a: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I predict ________________________________________________________, because</a:t>
            </a:r>
            <a:endParaRPr>
              <a:solidFill>
                <a:schemeClr val="dk1"/>
              </a:solidFill>
            </a:endParaRPr>
          </a:p>
          <a:p>
            <a:pPr marL="0" lvl="0" indent="0" algn="l" rtl="0">
              <a:spcBef>
                <a:spcPts val="0"/>
              </a:spcBef>
              <a:spcAft>
                <a:spcPts val="0"/>
              </a:spcAft>
              <a:buNone/>
            </a:pPr>
            <a:r>
              <a:rPr lang="en">
                <a:solidFill>
                  <a:schemeClr val="dk1"/>
                </a:solidFill>
              </a:rPr>
              <a:t>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Materials I would need___________________________________________________</a:t>
            </a:r>
            <a:endParaRPr>
              <a:solidFill>
                <a:schemeClr val="dk1"/>
              </a:solidFill>
            </a:endParaRPr>
          </a:p>
          <a:p>
            <a:pPr marL="0" lvl="0" indent="0" algn="l" rtl="0">
              <a:spcBef>
                <a:spcPts val="0"/>
              </a:spcBef>
              <a:spcAft>
                <a:spcPts val="0"/>
              </a:spcAft>
              <a:buNone/>
            </a:pPr>
            <a:r>
              <a:rPr lang="en" b="1" u="sng">
                <a:solidFill>
                  <a:schemeClr val="dk1"/>
                </a:solidFill>
              </a:rPr>
              <a:t>Idea #2:</a:t>
            </a:r>
            <a:endParaRPr b="1" u="sng">
              <a:solidFill>
                <a:schemeClr val="dk1"/>
              </a:solidFill>
            </a:endParaRPr>
          </a:p>
          <a:p>
            <a:pPr marL="0" lvl="0" indent="0" algn="l" rtl="0">
              <a:spcBef>
                <a:spcPts val="0"/>
              </a:spcBef>
              <a:spcAft>
                <a:spcPts val="0"/>
              </a:spcAft>
              <a:buNone/>
            </a:pPr>
            <a:r>
              <a:rPr lang="en">
                <a:solidFill>
                  <a:schemeClr val="dk1"/>
                </a:solidFill>
              </a:rPr>
              <a:t>Title: 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Testable Question: 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Hypothesis:  (What you think is going to happen and </a:t>
            </a:r>
            <a:r>
              <a:rPr lang="en" b="1">
                <a:solidFill>
                  <a:schemeClr val="dk1"/>
                </a:solidFill>
              </a:rPr>
              <a:t>why</a:t>
            </a: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I predict ________________________________________________________, because</a:t>
            </a:r>
            <a:endParaRPr>
              <a:solidFill>
                <a:schemeClr val="dk1"/>
              </a:solidFill>
            </a:endParaRPr>
          </a:p>
          <a:p>
            <a:pPr marL="0" lvl="0" indent="0" algn="l" rtl="0">
              <a:spcBef>
                <a:spcPts val="0"/>
              </a:spcBef>
              <a:spcAft>
                <a:spcPts val="0"/>
              </a:spcAft>
              <a:buNone/>
            </a:pPr>
            <a:r>
              <a:rPr lang="en">
                <a:solidFill>
                  <a:schemeClr val="dk1"/>
                </a:solidFill>
              </a:rPr>
              <a:t>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Materials would need:____________________________________________________</a:t>
            </a:r>
            <a:endParaRPr>
              <a:solidFill>
                <a:schemeClr val="dk1"/>
              </a:solidFill>
            </a:endParaRPr>
          </a:p>
          <a:p>
            <a:pPr marL="0" lvl="0" indent="0" algn="l" rtl="0">
              <a:spcBef>
                <a:spcPts val="0"/>
              </a:spcBef>
              <a:spcAft>
                <a:spcPts val="0"/>
              </a:spcAft>
              <a:buNone/>
            </a:pPr>
            <a:r>
              <a:rPr lang="en" b="1" u="sng">
                <a:solidFill>
                  <a:schemeClr val="dk1"/>
                </a:solidFill>
              </a:rPr>
              <a:t>Idea #3:</a:t>
            </a:r>
            <a:endParaRPr b="1" u="sng">
              <a:solidFill>
                <a:schemeClr val="dk1"/>
              </a:solidFill>
            </a:endParaRPr>
          </a:p>
          <a:p>
            <a:pPr marL="0" lvl="0" indent="0" algn="l" rtl="0">
              <a:spcBef>
                <a:spcPts val="0"/>
              </a:spcBef>
              <a:spcAft>
                <a:spcPts val="0"/>
              </a:spcAft>
              <a:buNone/>
            </a:pPr>
            <a:r>
              <a:rPr lang="en">
                <a:solidFill>
                  <a:schemeClr val="dk1"/>
                </a:solidFill>
              </a:rPr>
              <a:t>Title:</a:t>
            </a:r>
            <a:endParaRPr>
              <a:solidFill>
                <a:schemeClr val="dk1"/>
              </a:solidFill>
            </a:endParaRPr>
          </a:p>
          <a:p>
            <a:pPr marL="0" lvl="0" indent="0" algn="l" rtl="0">
              <a:spcBef>
                <a:spcPts val="0"/>
              </a:spcBef>
              <a:spcAft>
                <a:spcPts val="0"/>
              </a:spcAft>
              <a:buNone/>
            </a:pPr>
            <a:r>
              <a:rPr lang="en">
                <a:solidFill>
                  <a:schemeClr val="dk1"/>
                </a:solidFill>
              </a:rPr>
              <a:t>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Testable Question:</a:t>
            </a:r>
            <a:endParaRPr>
              <a:solidFill>
                <a:schemeClr val="dk1"/>
              </a:solidFill>
            </a:endParaRPr>
          </a:p>
          <a:p>
            <a:pPr marL="0" lvl="0" indent="0" algn="l" rtl="0">
              <a:spcBef>
                <a:spcPts val="0"/>
              </a:spcBef>
              <a:spcAft>
                <a:spcPts val="0"/>
              </a:spcAft>
              <a:buNone/>
            </a:pPr>
            <a:r>
              <a:rPr lang="en">
                <a:solidFill>
                  <a:schemeClr val="dk1"/>
                </a:solidFill>
              </a:rPr>
              <a:t>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Hypothesis: (What you think is going to happen and </a:t>
            </a:r>
            <a:r>
              <a:rPr lang="en" b="1">
                <a:solidFill>
                  <a:schemeClr val="dk1"/>
                </a:solidFill>
              </a:rPr>
              <a:t>why</a:t>
            </a: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I predict ________________________________________________________, because _______________________________________________________________________</a:t>
            </a:r>
            <a:endParaRPr>
              <a:solidFill>
                <a:schemeClr val="dk1"/>
              </a:solidFill>
            </a:endParaRPr>
          </a:p>
          <a:p>
            <a:pPr marL="0" lvl="0" indent="0" algn="l" rtl="0">
              <a:spcBef>
                <a:spcPts val="0"/>
              </a:spcBef>
              <a:spcAft>
                <a:spcPts val="0"/>
              </a:spcAft>
              <a:buNone/>
            </a:pPr>
            <a:r>
              <a:rPr lang="en">
                <a:solidFill>
                  <a:schemeClr val="dk1"/>
                </a:solidFill>
              </a:rPr>
              <a:t>Materials I would need: ____________________________________________________</a:t>
            </a:r>
            <a:endParaRPr>
              <a:solidFill>
                <a:schemeClr val="dk1"/>
              </a:solidFill>
            </a:endParaRPr>
          </a:p>
          <a:p>
            <a:pPr marL="0" lvl="0" indent="0" algn="l" rtl="0">
              <a:spcBef>
                <a:spcPts val="0"/>
              </a:spcBef>
              <a:spcAft>
                <a:spcPts val="0"/>
              </a:spcAft>
              <a:buNone/>
            </a:pPr>
            <a:endParaRPr b="1" u="sng">
              <a:solidFill>
                <a:schemeClr val="dk1"/>
              </a:solidFill>
            </a:endParaRPr>
          </a:p>
          <a:p>
            <a:pPr marL="0" lvl="0" indent="0" algn="l" rtl="0">
              <a:spcBef>
                <a:spcPts val="0"/>
              </a:spcBef>
              <a:spcAft>
                <a:spcPts val="0"/>
              </a:spcAft>
              <a:buNone/>
            </a:pPr>
            <a:endParaRPr b="1" u="sng">
              <a:solidFill>
                <a:schemeClr val="dk1"/>
              </a:solidFill>
            </a:endParaRPr>
          </a:p>
          <a:p>
            <a:pPr marL="0" lvl="0" indent="0" algn="l" rtl="0">
              <a:spcBef>
                <a:spcPts val="0"/>
              </a:spcBef>
              <a:spcAft>
                <a:spcPts val="0"/>
              </a:spcAft>
              <a:buNone/>
            </a:pPr>
            <a:r>
              <a:rPr lang="en" b="1">
                <a:solidFill>
                  <a:schemeClr val="dk1"/>
                </a:solidFill>
              </a:rPr>
              <a:t>PARENT APPROVAL REQUIRED:</a:t>
            </a:r>
            <a:endParaRPr b="1">
              <a:solidFill>
                <a:schemeClr val="dk1"/>
              </a:solidFill>
            </a:endParaRPr>
          </a:p>
          <a:p>
            <a:pPr marL="0" lvl="0" indent="0" algn="l" rtl="0">
              <a:lnSpc>
                <a:spcPct val="115000"/>
              </a:lnSpc>
              <a:spcBef>
                <a:spcPts val="0"/>
              </a:spcBef>
              <a:spcAft>
                <a:spcPts val="0"/>
              </a:spcAft>
              <a:buNone/>
            </a:pPr>
            <a:r>
              <a:rPr lang="en" i="1">
                <a:solidFill>
                  <a:schemeClr val="dk1"/>
                </a:solidFill>
              </a:rPr>
              <a:t>I have read the rubric and I understand how my child’s project will be graded.  I think this project is acceptable for my child to do and it meets the requirements for the Science Fair:</a:t>
            </a:r>
            <a:r>
              <a:rPr lang="en">
                <a:solidFill>
                  <a:schemeClr val="dk1"/>
                </a:solidFill>
              </a:rPr>
              <a:t> _________________________________________</a:t>
            </a:r>
            <a:endParaRPr>
              <a:solidFill>
                <a:schemeClr val="dk1"/>
              </a:solidFill>
            </a:endParaRPr>
          </a:p>
          <a:p>
            <a:pPr marL="0" lvl="0" indent="0" algn="l" rtl="0">
              <a:lnSpc>
                <a:spcPct val="115000"/>
              </a:lnSpc>
              <a:spcBef>
                <a:spcPts val="0"/>
              </a:spcBef>
              <a:spcAft>
                <a:spcPts val="0"/>
              </a:spcAft>
              <a:buNone/>
            </a:pPr>
            <a:r>
              <a:rPr lang="en">
                <a:solidFill>
                  <a:schemeClr val="dk1"/>
                </a:solidFill>
              </a:rPr>
              <a:t>                    	(Parent/Guardian Signature)</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None/>
            </a:pPr>
            <a:r>
              <a:rPr lang="en" b="1">
                <a:solidFill>
                  <a:schemeClr val="dk1"/>
                </a:solidFill>
              </a:rPr>
              <a:t>Testable Question #______ is acceptable for this student to do: ________________</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           										     (Teacher Signature)</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 </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 </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IMPORTANT!  Please do not begin your experiment until you receive this paper signed, from your teacher!  If it is not approved, then the teacher will work with you to find an acceptable testable question.</a:t>
            </a:r>
            <a:endParaRPr b="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Custom</PresentationFormat>
  <Paragraphs>240</Paragraphs>
  <Slides>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vt:i4>
      </vt:variant>
    </vt:vector>
  </HeadingPairs>
  <TitlesOfParts>
    <vt:vector size="19" baseType="lpstr">
      <vt:lpstr>Arial</vt:lpstr>
      <vt:lpstr>Alfa Slab One</vt:lpstr>
      <vt:lpstr>Covered By Your Grace</vt:lpstr>
      <vt:lpstr>Quicksand Light</vt:lpstr>
      <vt:lpstr>Permanent Marker</vt:lpstr>
      <vt:lpstr>Quicksand</vt:lpstr>
      <vt:lpstr>Architects Daughter</vt:lpstr>
      <vt:lpstr>Calibri</vt:lpstr>
      <vt:lpstr>Bitter</vt:lpstr>
      <vt:lpstr>Chewy</vt:lpstr>
      <vt:lpstr>Freckle Face</vt:lpstr>
      <vt:lpstr>Times New Roman</vt:lpstr>
      <vt:lpstr>Boogaloo</vt:lpstr>
      <vt:lpstr>Simple Light</vt:lpstr>
      <vt:lpstr>Cedar Hill Life School’s 4th Grade Science Fair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Cedar Hill Life School’s 4th Grade Science Fair</dc:title>
  <dc:creator>Lauren E. Crawford</dc:creator>
  <cp:lastModifiedBy>Lauren E. Crawford</cp:lastModifiedBy>
  <cp:revision>1</cp:revision>
  <dcterms:modified xsi:type="dcterms:W3CDTF">2019-10-15T00:48:47Z</dcterms:modified>
</cp:coreProperties>
</file>